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diagrams/layout1.xml" ContentType="application/vnd.openxmlformats-officedocument.drawingml.diagramLayout+xml"/>
  <Override PartName="/ppt/charts/chart3.xml" ContentType="application/vnd.openxmlformats-officedocument.drawingml.chart+xml"/>
  <Default Extension="xlsx" ContentType="application/vnd.openxmlformats-officedocument.spreadsheetml.sheet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rawings/drawing3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charts/chart16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ppt/charts/chart23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charts/chart21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diagrams/layout2.xml" ContentType="application/vnd.openxmlformats-officedocument.drawingml.diagramLayout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ppt/drawings/drawing6.xml" ContentType="application/vnd.openxmlformats-officedocument.drawingml.chartshape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rawings/drawing4.xml" ContentType="application/vnd.openxmlformats-officedocument.drawingml.chartshape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charts/chart15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rawings/drawing5.xml" ContentType="application/vnd.openxmlformats-officedocument.drawingml.chartshapes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64"/>
  </p:notesMasterIdLst>
  <p:handoutMasterIdLst>
    <p:handoutMasterId r:id="rId65"/>
  </p:handoutMasterIdLst>
  <p:sldIdLst>
    <p:sldId id="257" r:id="rId2"/>
    <p:sldId id="305" r:id="rId3"/>
    <p:sldId id="286" r:id="rId4"/>
    <p:sldId id="361" r:id="rId5"/>
    <p:sldId id="363" r:id="rId6"/>
    <p:sldId id="477" r:id="rId7"/>
    <p:sldId id="475" r:id="rId8"/>
    <p:sldId id="476" r:id="rId9"/>
    <p:sldId id="483" r:id="rId10"/>
    <p:sldId id="484" r:id="rId11"/>
    <p:sldId id="485" r:id="rId12"/>
    <p:sldId id="486" r:id="rId13"/>
    <p:sldId id="482" r:id="rId14"/>
    <p:sldId id="456" r:id="rId15"/>
    <p:sldId id="287" r:id="rId16"/>
    <p:sldId id="474" r:id="rId17"/>
    <p:sldId id="460" r:id="rId18"/>
    <p:sldId id="461" r:id="rId19"/>
    <p:sldId id="462" r:id="rId20"/>
    <p:sldId id="463" r:id="rId21"/>
    <p:sldId id="439" r:id="rId22"/>
    <p:sldId id="466" r:id="rId23"/>
    <p:sldId id="468" r:id="rId24"/>
    <p:sldId id="469" r:id="rId25"/>
    <p:sldId id="470" r:id="rId26"/>
    <p:sldId id="449" r:id="rId27"/>
    <p:sldId id="451" r:id="rId28"/>
    <p:sldId id="511" r:id="rId29"/>
    <p:sldId id="512" r:id="rId30"/>
    <p:sldId id="531" r:id="rId31"/>
    <p:sldId id="526" r:id="rId32"/>
    <p:sldId id="527" r:id="rId33"/>
    <p:sldId id="513" r:id="rId34"/>
    <p:sldId id="522" r:id="rId35"/>
    <p:sldId id="516" r:id="rId36"/>
    <p:sldId id="499" r:id="rId37"/>
    <p:sldId id="493" r:id="rId38"/>
    <p:sldId id="495" r:id="rId39"/>
    <p:sldId id="496" r:id="rId40"/>
    <p:sldId id="530" r:id="rId41"/>
    <p:sldId id="472" r:id="rId42"/>
    <p:sldId id="525" r:id="rId43"/>
    <p:sldId id="411" r:id="rId44"/>
    <p:sldId id="412" r:id="rId45"/>
    <p:sldId id="413" r:id="rId46"/>
    <p:sldId id="414" r:id="rId47"/>
    <p:sldId id="523" r:id="rId48"/>
    <p:sldId id="524" r:id="rId49"/>
    <p:sldId id="517" r:id="rId50"/>
    <p:sldId id="518" r:id="rId51"/>
    <p:sldId id="519" r:id="rId52"/>
    <p:sldId id="520" r:id="rId53"/>
    <p:sldId id="521" r:id="rId54"/>
    <p:sldId id="505" r:id="rId55"/>
    <p:sldId id="506" r:id="rId56"/>
    <p:sldId id="509" r:id="rId57"/>
    <p:sldId id="510" r:id="rId58"/>
    <p:sldId id="507" r:id="rId59"/>
    <p:sldId id="508" r:id="rId60"/>
    <p:sldId id="529" r:id="rId61"/>
    <p:sldId id="528" r:id="rId62"/>
    <p:sldId id="473" r:id="rId63"/>
  </p:sldIdLst>
  <p:sldSz cx="9144000" cy="6858000" type="screen4x3"/>
  <p:notesSz cx="4829175" cy="70580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223">
          <p15:clr>
            <a:srgbClr val="A4A3A4"/>
          </p15:clr>
        </p15:guide>
        <p15:guide id="2" pos="152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62"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CC99"/>
    <a:srgbClr val="FFCCFF"/>
    <a:srgbClr val="CC66FF"/>
    <a:srgbClr val="008000"/>
    <a:srgbClr val="00FF00"/>
    <a:srgbClr val="FF0066"/>
    <a:srgbClr val="FF6699"/>
    <a:srgbClr val="00CC00"/>
    <a:srgbClr val="CCCC00"/>
    <a:srgbClr val="FF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61" autoAdjust="0"/>
    <p:restoredTop sz="86380" autoAdjust="0"/>
  </p:normalViewPr>
  <p:slideViewPr>
    <p:cSldViewPr snapToGrid="0">
      <p:cViewPr varScale="1">
        <p:scale>
          <a:sx n="100" d="100"/>
          <a:sy n="100" d="100"/>
        </p:scale>
        <p:origin x="-193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1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552"/>
    </p:cViewPr>
  </p:sorterViewPr>
  <p:notesViewPr>
    <p:cSldViewPr snapToGrid="0">
      <p:cViewPr varScale="1">
        <p:scale>
          <a:sx n="59" d="100"/>
          <a:sy n="59" d="100"/>
        </p:scale>
        <p:origin x="-2556" y="-90"/>
      </p:cViewPr>
      <p:guideLst>
        <p:guide orient="horz" pos="2223"/>
        <p:guide pos="152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user\Desktop\&#1084;&#1086;&#1085;&#1110;&#1090;&#1086;&#1088;&#1080;&#1085;&#1075;\&#1050;&#1086;&#1087;&#1080;&#1103;%20zvit_pro_uspishnist_z_k.r.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user\Desktop\&#1050;&#1086;&#1087;&#1080;&#1103;%20zvit_pro_uspishnist_z_k.r.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user\Desktop\2015-2016%20&#1085;.&#1088;\&#1084;&#1086;&#1085;&#1110;&#1090;&#1086;&#1088;&#1080;&#1085;&#1075;\&#1050;&#1086;&#1087;&#1080;&#1103;%20zvit_pro_uspishnist_z_k.r.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user\Desktop\&#1050;&#1086;&#1087;&#1080;&#1103;%20zvit_pro_uspishnist_z_k.r.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user\Desktop\&#1050;&#1086;&#1087;&#1080;&#1103;%20zvit_pro_uspishnist_z_k.r.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user\Desktop\&#1050;&#1086;&#1087;&#1080;&#1103;%20zvit_pro_uspishnist_z_k.r..xlsx" TargetMode="Externa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d:\Users\user\Desktop\&#1050;&#1086;&#1087;&#1080;&#1103;%20zvit_pro_uspishnist_z_k.r..xlsx" TargetMode="Externa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d:\Users\user\Desktop\&#1050;&#1086;&#1087;&#1080;&#1103;%20zvit_pro_uspishnist_z_k.r.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user\Desktop\&#1050;&#1086;&#1087;&#1080;&#1103;%20zvit_pro_uspishnist_z_k.r.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user\Desktop\&#1050;&#1086;&#1087;&#1080;&#1103;%20zvit_pro_uspishnist_z_k.r.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user\Desktop\&#1050;&#1086;&#1087;&#1080;&#1103;%20zvit_pro_uspishnist_z_k.r.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user\Desktop\&#1050;&#1086;&#1087;&#1080;&#1103;%20zvit_pro_uspishnist_z_k.r..xlsx" TargetMode="Externa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d:\Users\user\Desktop\&#1084;&#1086;&#1085;&#1110;&#1090;&#1086;&#1088;&#1080;&#1085;&#1075;-9,%2011%20&#1085;&#1086;&#1074;&#1077;-&#1076;&#1110;&#1072;&#1075;&#1088;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user\Desktop\11%20-%20&#1044;&#1055;&#1040;%20-%20&#1047;&#1053;&#1054;%20&#1074;&#1077;&#1076;&#1086;&#1084;&#1086;&#1089;&#1090;&#1100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user\Desktop\&#1050;&#1086;&#1087;&#1080;&#1103;%202015-2016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user\Desktop\&#1050;&#1086;&#1087;&#1080;&#1103;%20zvit_pro_uspishnist_z_k.r.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user\Desktop\&#1050;&#1086;&#1087;&#1080;&#1103;%202015-2016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user\Desktop\&#1050;&#1086;&#1087;&#1080;&#1103;%20zvit_pro_uspishnist_z_k.r.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Users\user\Desktop\&#1050;&#1086;&#1087;&#1080;&#1103;%20zvit_pro_uspishnist_z_k.r..xlsx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d:\Users\user\Desktop\&#1050;&#1086;&#1087;&#1080;&#1103;%20zvit_pro_uspishnist_z_k.r..xlsx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d:\Users\user\Desktop\&#1050;&#1086;&#1087;&#1080;&#1103;%20zvit_pro_uspishnist_z_k.r.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autoTitleDeleted val="1"/>
    <c:view3D>
      <c:perspective val="30"/>
    </c:view3D>
    <c:sideWall>
      <c:spPr>
        <a:solidFill>
          <a:srgbClr val="FFFF00"/>
        </a:solidFill>
      </c:spPr>
    </c:sideWall>
    <c:backWall>
      <c:spPr>
        <a:solidFill>
          <a:srgbClr val="FFFF00"/>
        </a:solidFill>
      </c:spPr>
    </c:backWall>
    <c:plotArea>
      <c:layout>
        <c:manualLayout>
          <c:layoutTarget val="inner"/>
          <c:xMode val="edge"/>
          <c:yMode val="edge"/>
          <c:x val="0.11236582732105276"/>
          <c:y val="5.437381897679238E-2"/>
          <c:w val="0.88763417267894884"/>
          <c:h val="0.82077505486020463"/>
        </c:manualLayout>
      </c:layout>
      <c:bar3DChart>
        <c:barDir val="col"/>
        <c:grouping val="clustered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uk-UA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Лист1!$C$2:$C$5</c:f>
              <c:strCache>
                <c:ptCount val="4"/>
                <c:pt idx="0">
                  <c:v>2013-2014</c:v>
                </c:pt>
                <c:pt idx="1">
                  <c:v>2014-2015</c:v>
                </c:pt>
                <c:pt idx="2">
                  <c:v>2015-2016</c:v>
                </c:pt>
                <c:pt idx="3">
                  <c:v>2016-2017 (очікуєм)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89</c:v>
                </c:pt>
                <c:pt idx="1">
                  <c:v>110</c:v>
                </c:pt>
                <c:pt idx="2">
                  <c:v>115</c:v>
                </c:pt>
                <c:pt idx="3">
                  <c:v>126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A01-4D65-9DF0-02C033665318}"/>
            </c:ext>
          </c:extLst>
        </c:ser>
        <c:dLbls>
          <c:showVal val="1"/>
        </c:dLbls>
        <c:gapWidth val="75"/>
        <c:shape val="box"/>
        <c:axId val="72721536"/>
        <c:axId val="72723072"/>
        <c:axId val="0"/>
      </c:bar3DChart>
      <c:catAx>
        <c:axId val="72721536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050" b="0"/>
            </a:pPr>
            <a:endParaRPr lang="uk-UA"/>
          </a:p>
        </c:txPr>
        <c:crossAx val="72723072"/>
        <c:crosses val="autoZero"/>
        <c:auto val="1"/>
        <c:lblAlgn val="ctr"/>
        <c:lblOffset val="100"/>
      </c:catAx>
      <c:valAx>
        <c:axId val="72723072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050" b="1"/>
            </a:pPr>
            <a:endParaRPr lang="uk-UA"/>
          </a:p>
        </c:txPr>
        <c:crossAx val="72721536"/>
        <c:crosses val="autoZero"/>
        <c:crossBetween val="between"/>
      </c:valAx>
      <c:spPr>
        <a:solidFill>
          <a:schemeClr val="accent5">
            <a:lumMod val="20000"/>
            <a:lumOff val="80000"/>
          </a:schemeClr>
        </a:solidFill>
      </c:spPr>
    </c:plotArea>
    <c:plotVisOnly val="1"/>
    <c:dispBlanksAs val="gap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title>
      <c:tx>
        <c:rich>
          <a:bodyPr/>
          <a:lstStyle/>
          <a:p>
            <a:pPr>
              <a:defRPr sz="2000" b="1"/>
            </a:pPr>
            <a:r>
              <a:rPr lang="uk-UA" sz="2000" b="1" dirty="0" smtClean="0"/>
              <a:t>Директорська </a:t>
            </a:r>
            <a:r>
              <a:rPr lang="uk-UA" sz="2000" b="1" dirty="0" err="1" smtClean="0"/>
              <a:t>к.р</a:t>
            </a:r>
            <a:r>
              <a:rPr lang="uk-UA" sz="2000" b="1" dirty="0" smtClean="0"/>
              <a:t>.</a:t>
            </a:r>
            <a:endParaRPr lang="uk-UA" sz="2000" b="1" dirty="0"/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explosion val="25"/>
          <c:dPt>
            <c:idx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73A6-4526-982C-79285A657982}"/>
              </c:ext>
            </c:extLst>
          </c:dPt>
          <c:dLbls>
            <c:dLbl>
              <c:idx val="1"/>
              <c:layout>
                <c:manualLayout>
                  <c:x val="0.15734886264217013"/>
                  <c:y val="0.1028065762613008"/>
                </c:manualLayout>
              </c:layout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3A6-4526-982C-79285A6579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uk-UA"/>
              </a:p>
            </c:tx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Лист12!$F$2:$F$5</c:f>
              <c:strCache>
                <c:ptCount val="4"/>
                <c:pt idx="0">
                  <c:v>високий </c:v>
                </c:pt>
                <c:pt idx="1">
                  <c:v>достатній</c:v>
                </c:pt>
                <c:pt idx="2">
                  <c:v>середній</c:v>
                </c:pt>
                <c:pt idx="3">
                  <c:v>низький</c:v>
                </c:pt>
              </c:strCache>
            </c:strRef>
          </c:cat>
          <c:val>
            <c:numRef>
              <c:f>Лист12!$G$2:$G$5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3A6-4526-982C-79285A657982}"/>
            </c:ext>
          </c:extLst>
        </c:ser>
        <c:dLbls>
          <c:showCatName val="1"/>
          <c:showPercent val="1"/>
        </c:dLbls>
      </c:pie3DChart>
    </c:plotArea>
    <c:plotVisOnly val="1"/>
    <c:dispBlanksAs val="zero"/>
  </c:chart>
  <c:spPr>
    <a:solidFill>
      <a:srgbClr val="FFFF00"/>
    </a:solidFill>
  </c:sp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uk-UA"/>
  <c:chart>
    <c:autoTitleDeleted val="1"/>
    <c:view3D>
      <c:rAngAx val="1"/>
    </c:view3D>
    <c:sideWall>
      <c:spPr>
        <a:solidFill>
          <a:srgbClr val="FFCC99"/>
        </a:solidFill>
      </c:spPr>
    </c:sideWall>
    <c:backWall>
      <c:spPr>
        <a:solidFill>
          <a:srgbClr val="FFCC99"/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Лист16!$D$1</c:f>
              <c:strCache>
                <c:ptCount val="1"/>
                <c:pt idx="0">
                  <c:v>1 семестр </c:v>
                </c:pt>
              </c:strCache>
            </c:strRef>
          </c:tx>
          <c:dLbls>
            <c:delete val="1"/>
          </c:dLbls>
          <c:cat>
            <c:strRef>
              <c:f>Лист16!$C$2:$C$5</c:f>
              <c:strCache>
                <c:ptCount val="4"/>
                <c:pt idx="0">
                  <c:v>ВР</c:v>
                </c:pt>
                <c:pt idx="1">
                  <c:v>ДР</c:v>
                </c:pt>
                <c:pt idx="2">
                  <c:v>СР</c:v>
                </c:pt>
                <c:pt idx="3">
                  <c:v>ПР</c:v>
                </c:pt>
              </c:strCache>
            </c:strRef>
          </c:cat>
          <c:val>
            <c:numRef>
              <c:f>Лист16!$D$2:$D$5</c:f>
              <c:numCache>
                <c:formatCode>General</c:formatCode>
                <c:ptCount val="4"/>
                <c:pt idx="0">
                  <c:v>3</c:v>
                </c:pt>
                <c:pt idx="1">
                  <c:v>6</c:v>
                </c:pt>
                <c:pt idx="2">
                  <c:v>5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Лист16!$E$1</c:f>
              <c:strCache>
                <c:ptCount val="1"/>
                <c:pt idx="0">
                  <c:v>зовнішній моніторинг</c:v>
                </c:pt>
              </c:strCache>
            </c:strRef>
          </c:tx>
          <c:spPr>
            <a:solidFill>
              <a:srgbClr val="FFFF00"/>
            </a:solidFill>
          </c:spPr>
          <c:dLbls>
            <c:delete val="1"/>
          </c:dLbls>
          <c:cat>
            <c:strRef>
              <c:f>Лист16!$C$2:$C$5</c:f>
              <c:strCache>
                <c:ptCount val="4"/>
                <c:pt idx="0">
                  <c:v>ВР</c:v>
                </c:pt>
                <c:pt idx="1">
                  <c:v>ДР</c:v>
                </c:pt>
                <c:pt idx="2">
                  <c:v>СР</c:v>
                </c:pt>
                <c:pt idx="3">
                  <c:v>ПР</c:v>
                </c:pt>
              </c:strCache>
            </c:strRef>
          </c:cat>
          <c:val>
            <c:numRef>
              <c:f>Лист16!$E$2:$E$5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2</c:v>
                </c:pt>
                <c:pt idx="3">
                  <c:v>0</c:v>
                </c:pt>
              </c:numCache>
            </c:numRef>
          </c:val>
        </c:ser>
        <c:dLbls>
          <c:showVal val="1"/>
        </c:dLbls>
        <c:gapWidth val="75"/>
        <c:shape val="box"/>
        <c:axId val="76946432"/>
        <c:axId val="76948224"/>
        <c:axId val="0"/>
      </c:bar3DChart>
      <c:catAx>
        <c:axId val="76946432"/>
        <c:scaling>
          <c:orientation val="minMax"/>
        </c:scaling>
        <c:axPos val="b"/>
        <c:majorTickMark val="none"/>
        <c:tickLblPos val="nextTo"/>
        <c:crossAx val="76948224"/>
        <c:crosses val="autoZero"/>
        <c:auto val="1"/>
        <c:lblAlgn val="ctr"/>
        <c:lblOffset val="100"/>
      </c:catAx>
      <c:valAx>
        <c:axId val="76948224"/>
        <c:scaling>
          <c:orientation val="minMax"/>
        </c:scaling>
        <c:axPos val="l"/>
        <c:numFmt formatCode="General" sourceLinked="1"/>
        <c:majorTickMark val="none"/>
        <c:tickLblPos val="nextTo"/>
        <c:crossAx val="76946432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800" b="1"/>
          </a:pPr>
          <a:endParaRPr lang="uk-UA"/>
        </a:p>
      </c:txPr>
    </c:legend>
    <c:plotVisOnly val="1"/>
  </c:chart>
  <c:spPr>
    <a:solidFill>
      <a:srgbClr val="CC66FF"/>
    </a:solidFill>
  </c:sp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style val="32"/>
  <c:chart>
    <c:autoTitleDeleted val="1"/>
    <c:view3D>
      <c:perspective val="30"/>
    </c:view3D>
    <c:sideWall>
      <c:spPr>
        <a:solidFill>
          <a:srgbClr val="66FF99"/>
        </a:solidFill>
      </c:spPr>
    </c:sideWall>
    <c:backWall>
      <c:spPr>
        <a:solidFill>
          <a:srgbClr val="66FF99"/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Лист2!$G$2</c:f>
              <c:strCache>
                <c:ptCount val="1"/>
                <c:pt idx="0">
                  <c:v>4 клас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Лист2!$F$3:$F$6</c:f>
              <c:strCache>
                <c:ptCount val="4"/>
                <c:pt idx="0">
                  <c:v>ВР</c:v>
                </c:pt>
                <c:pt idx="1">
                  <c:v>ДР</c:v>
                </c:pt>
                <c:pt idx="2">
                  <c:v>СР</c:v>
                </c:pt>
                <c:pt idx="3">
                  <c:v>ПР</c:v>
                </c:pt>
              </c:strCache>
            </c:strRef>
          </c:cat>
          <c:val>
            <c:numRef>
              <c:f>Лист2!$G$3:$G$6</c:f>
              <c:numCache>
                <c:formatCode>General</c:formatCode>
                <c:ptCount val="4"/>
                <c:pt idx="0">
                  <c:v>3</c:v>
                </c:pt>
                <c:pt idx="1">
                  <c:v>10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7B6-4C1F-B66D-F4F18B3C42F8}"/>
            </c:ext>
          </c:extLst>
        </c:ser>
        <c:ser>
          <c:idx val="1"/>
          <c:order val="1"/>
          <c:tx>
            <c:strRef>
              <c:f>Лист2!$H$2</c:f>
              <c:strCache>
                <c:ptCount val="1"/>
                <c:pt idx="0">
                  <c:v>К.Р.</c:v>
                </c:pt>
              </c:strCache>
            </c:strRef>
          </c:tx>
          <c:spPr>
            <a:solidFill>
              <a:srgbClr val="FFFF00"/>
            </a:solidFill>
            <a:ln w="9525" cap="flat" cmpd="sng" algn="ctr">
              <a:solidFill>
                <a:schemeClr val="accent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12700">
              <a:bevelT w="0" h="0"/>
              <a:contourClr>
                <a:schemeClr val="accent1">
                  <a:shade val="80000"/>
                </a:schemeClr>
              </a:contourClr>
            </a:sp3d>
          </c:spPr>
          <c:cat>
            <c:strRef>
              <c:f>Лист2!$F$3:$F$6</c:f>
              <c:strCache>
                <c:ptCount val="4"/>
                <c:pt idx="0">
                  <c:v>ВР</c:v>
                </c:pt>
                <c:pt idx="1">
                  <c:v>ДР</c:v>
                </c:pt>
                <c:pt idx="2">
                  <c:v>СР</c:v>
                </c:pt>
                <c:pt idx="3">
                  <c:v>ПР</c:v>
                </c:pt>
              </c:strCache>
            </c:strRef>
          </c:cat>
          <c:val>
            <c:numRef>
              <c:f>Лист2!$H$3:$H$6</c:f>
              <c:numCache>
                <c:formatCode>General</c:formatCode>
                <c:ptCount val="4"/>
                <c:pt idx="0">
                  <c:v>5</c:v>
                </c:pt>
                <c:pt idx="1">
                  <c:v>7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7B6-4C1F-B66D-F4F18B3C42F8}"/>
            </c:ext>
          </c:extLst>
        </c:ser>
        <c:gapWidth val="75"/>
        <c:shape val="box"/>
        <c:axId val="76998528"/>
        <c:axId val="77000064"/>
        <c:axId val="0"/>
      </c:bar3DChart>
      <c:catAx>
        <c:axId val="76998528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600" b="1">
                <a:latin typeface="Arial Black" pitchFamily="34" charset="0"/>
              </a:defRPr>
            </a:pPr>
            <a:endParaRPr lang="uk-UA"/>
          </a:p>
        </c:txPr>
        <c:crossAx val="77000064"/>
        <c:crosses val="autoZero"/>
        <c:auto val="1"/>
        <c:lblAlgn val="ctr"/>
        <c:lblOffset val="100"/>
      </c:catAx>
      <c:valAx>
        <c:axId val="77000064"/>
        <c:scaling>
          <c:orientation val="minMax"/>
        </c:scaling>
        <c:axPos val="l"/>
        <c:majorGridlines/>
        <c:numFmt formatCode="General" sourceLinked="1"/>
        <c:majorTickMark val="none"/>
        <c:tickLblPos val="none"/>
        <c:spPr>
          <a:ln w="9525">
            <a:noFill/>
          </a:ln>
        </c:spPr>
        <c:crossAx val="76998528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2400" b="1"/>
          </a:pPr>
          <a:endParaRPr lang="uk-UA"/>
        </a:p>
      </c:txPr>
    </c:legend>
    <c:plotVisOnly val="1"/>
    <c:dispBlanksAs val="gap"/>
  </c:chart>
  <c:spPr>
    <a:solidFill>
      <a:srgbClr val="00B0F0"/>
    </a:solidFill>
  </c:sp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title>
      <c:tx>
        <c:rich>
          <a:bodyPr/>
          <a:lstStyle/>
          <a:p>
            <a:pPr>
              <a:defRPr/>
            </a:pPr>
            <a:r>
              <a:rPr lang="ru-RU" sz="1400" dirty="0" smtClean="0">
                <a:solidFill>
                  <a:srgbClr val="FF0000"/>
                </a:solidFill>
              </a:rPr>
              <a:t>За</a:t>
            </a:r>
            <a:r>
              <a:rPr lang="ru-RU" sz="1400" baseline="0" dirty="0" smtClean="0">
                <a:solidFill>
                  <a:srgbClr val="FF0000"/>
                </a:solidFill>
              </a:rPr>
              <a:t> </a:t>
            </a:r>
            <a:r>
              <a:rPr lang="ru-RU" sz="1400" baseline="0" dirty="0" err="1" smtClean="0">
                <a:solidFill>
                  <a:srgbClr val="FF0000"/>
                </a:solidFill>
              </a:rPr>
              <a:t>освітою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endParaRPr lang="ru-RU" sz="1400" dirty="0">
              <a:solidFill>
                <a:srgbClr val="FF0000"/>
              </a:solidFill>
            </a:endParaRPr>
          </a:p>
        </c:rich>
      </c:tx>
      <c:layout>
        <c:manualLayout>
          <c:xMode val="edge"/>
          <c:yMode val="edge"/>
          <c:x val="0.24026749202367492"/>
          <c:y val="0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1.2799787001869289E-2"/>
          <c:y val="0.11376154488267942"/>
          <c:w val="0.64741389603013821"/>
          <c:h val="0.8700770571196573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Освітній рівень педпрацівників</c:v>
                </c:pt>
              </c:strCache>
            </c:strRef>
          </c:tx>
          <c:spPr>
            <a:solidFill>
              <a:srgbClr val="92D050"/>
            </a:solidFill>
          </c:spPr>
          <c:explosion val="25"/>
          <c:dPt>
            <c:idx val="0"/>
            <c:spPr>
              <a:solidFill>
                <a:srgbClr val="6699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3F7C-4A25-B55E-A5848931F98B}"/>
              </c:ext>
            </c:extLst>
          </c:dPt>
          <c:dPt>
            <c:idx val="1"/>
            <c:spPr>
              <a:solidFill>
                <a:srgbClr val="FFFF6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F7C-4A25-B55E-A5848931F98B}"/>
              </c:ext>
            </c:extLst>
          </c:dPt>
          <c:dLbls>
            <c:spPr>
              <a:noFill/>
              <a:ln>
                <a:noFill/>
              </a:ln>
              <a:effectLst/>
            </c:spPr>
            <c:showPercent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Вища освіта</c:v>
                </c:pt>
                <c:pt idx="1">
                  <c:v>Неповна вища освіта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48</c:v>
                </c:pt>
                <c:pt idx="1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F7C-4A25-B55E-A5848931F98B}"/>
            </c:ext>
          </c:extLst>
        </c:ser>
        <c:dLbls>
          <c:showPercent val="1"/>
        </c:dLbls>
      </c:pie3DChart>
    </c:plotArea>
    <c:legend>
      <c:legendPos val="r"/>
      <c:layout>
        <c:manualLayout>
          <c:xMode val="edge"/>
          <c:yMode val="edge"/>
          <c:x val="0.63980561474731024"/>
          <c:y val="0.37724129294576408"/>
          <c:w val="0.33156190196343194"/>
          <c:h val="0.62275870705423664"/>
        </c:manualLayout>
      </c:layout>
      <c:txPr>
        <a:bodyPr/>
        <a:lstStyle/>
        <a:p>
          <a:pPr>
            <a:defRPr sz="1400" b="1" baseline="0"/>
          </a:pPr>
          <a:endParaRPr lang="uk-UA"/>
        </a:p>
      </c:txPr>
    </c:legend>
    <c:plotVisOnly val="1"/>
    <c:dispBlanksAs val="zero"/>
  </c:chart>
  <c:txPr>
    <a:bodyPr/>
    <a:lstStyle/>
    <a:p>
      <a:pPr>
        <a:defRPr sz="1800"/>
      </a:pPr>
      <a:endParaRPr lang="uk-UA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style val="3"/>
  <c:chart>
    <c:title>
      <c:tx>
        <c:rich>
          <a:bodyPr/>
          <a:lstStyle/>
          <a:p>
            <a:pPr>
              <a:defRPr>
                <a:solidFill>
                  <a:srgbClr val="FF0000"/>
                </a:solidFill>
              </a:defRPr>
            </a:pPr>
            <a:r>
              <a:rPr lang="uk-UA" sz="1400" dirty="0" smtClean="0">
                <a:solidFill>
                  <a:srgbClr val="FF0000"/>
                </a:solidFill>
              </a:rPr>
              <a:t>За віком</a:t>
            </a:r>
            <a:endParaRPr lang="uk-UA" sz="1400" dirty="0">
              <a:solidFill>
                <a:srgbClr val="FF0000"/>
              </a:solidFill>
            </a:endParaRPr>
          </a:p>
        </c:rich>
      </c:tx>
      <c:layout>
        <c:manualLayout>
          <c:xMode val="edge"/>
          <c:yMode val="edge"/>
          <c:x val="0.40028315253224045"/>
          <c:y val="7.2637306160934528E-2"/>
        </c:manualLayout>
      </c:layout>
    </c:title>
    <c:view3D>
      <c:rotX val="30"/>
      <c:perspective val="30"/>
    </c:view3D>
    <c:plotArea>
      <c:layout/>
      <c:pie3DChart>
        <c:varyColors val="1"/>
        <c:ser>
          <c:idx val="0"/>
          <c:order val="0"/>
          <c:explosion val="40"/>
          <c:dPt>
            <c:idx val="0"/>
            <c:spPr>
              <a:solidFill>
                <a:srgbClr val="FF00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57EF-43D2-B8DA-B8C24E321369}"/>
              </c:ext>
            </c:extLst>
          </c:dPt>
          <c:dPt>
            <c:idx val="1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7EF-43D2-B8DA-B8C24E321369}"/>
              </c:ext>
            </c:extLst>
          </c:dPt>
          <c:dPt>
            <c:idx val="2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57EF-43D2-B8DA-B8C24E321369}"/>
              </c:ext>
            </c:extLst>
          </c:dPt>
          <c:dLbls>
            <c:dLbl>
              <c:idx val="1"/>
              <c:layout>
                <c:manualLayout>
                  <c:x val="0.13555468066491688"/>
                  <c:y val="-0.23907407407407408"/>
                </c:manualLayout>
              </c:layout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EF-43D2-B8DA-B8C24E321369}"/>
                </c:ext>
              </c:extLst>
            </c:dLbl>
            <c:dLbl>
              <c:idx val="2"/>
              <c:layout>
                <c:manualLayout>
                  <c:x val="8.1173665791776067E-2"/>
                  <c:y val="-9.5307669874599044E-2"/>
                </c:manualLayout>
              </c:layout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EF-43D2-B8DA-B8C24E321369}"/>
                </c:ext>
              </c:extLst>
            </c:dLbl>
            <c:dLbl>
              <c:idx val="3"/>
              <c:layout>
                <c:manualLayout>
                  <c:x val="0.1661392169728784"/>
                  <c:y val="5.0400991542724025E-2"/>
                </c:manualLayout>
              </c:layout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EF-43D2-B8DA-B8C24E3213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uk-UA"/>
              </a:p>
            </c:tx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Лист2!$C$2:$C$5</c:f>
              <c:strCache>
                <c:ptCount val="4"/>
                <c:pt idx="0">
                  <c:v>до 30 років</c:v>
                </c:pt>
                <c:pt idx="1">
                  <c:v>30-40 років</c:v>
                </c:pt>
                <c:pt idx="2">
                  <c:v>40-50 років</c:v>
                </c:pt>
                <c:pt idx="3">
                  <c:v>більше 50-ти</c:v>
                </c:pt>
              </c:strCache>
            </c:strRef>
          </c:cat>
          <c:val>
            <c:numRef>
              <c:f>Лист2!$D$2:$D$5</c:f>
              <c:numCache>
                <c:formatCode>General</c:formatCode>
                <c:ptCount val="4"/>
                <c:pt idx="0">
                  <c:v>13</c:v>
                </c:pt>
                <c:pt idx="1">
                  <c:v>6</c:v>
                </c:pt>
                <c:pt idx="2">
                  <c:v>2</c:v>
                </c:pt>
                <c:pt idx="3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7EF-43D2-B8DA-B8C24E321369}"/>
            </c:ext>
          </c:extLst>
        </c:ser>
        <c:dLbls>
          <c:showCatName val="1"/>
          <c:showPercent val="1"/>
        </c:dLbls>
      </c:pie3DChart>
    </c:plotArea>
    <c:plotVisOnly val="1"/>
    <c:dispBlanksAs val="zero"/>
  </c:chart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title>
      <c:tx>
        <c:rich>
          <a:bodyPr/>
          <a:lstStyle/>
          <a:p>
            <a:pPr>
              <a:defRPr/>
            </a:pPr>
            <a:r>
              <a:rPr lang="uk-UA" dirty="0" smtClean="0"/>
              <a:t>Звання</a:t>
            </a:r>
            <a:endParaRPr lang="uk-UA" dirty="0"/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9.6508614897433356E-2"/>
          <c:y val="0.39047167194579818"/>
          <c:w val="0.90349138510256555"/>
          <c:h val="0.56993382752710964"/>
        </c:manualLayout>
      </c:layout>
      <c:pie3DChart>
        <c:varyColors val="1"/>
        <c:ser>
          <c:idx val="0"/>
          <c:order val="0"/>
          <c:explosion val="30"/>
          <c:dPt>
            <c:idx val="1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2ABA-49EA-995E-6451932DE0AC}"/>
              </c:ext>
            </c:extLst>
          </c:dPt>
          <c:dPt>
            <c:idx val="3"/>
            <c:spPr>
              <a:solidFill>
                <a:srgbClr val="FF00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ABA-49EA-995E-6451932DE0AC}"/>
              </c:ext>
            </c:extLst>
          </c:dPt>
          <c:dLbls>
            <c:dLbl>
              <c:idx val="0"/>
              <c:layout>
                <c:manualLayout>
                  <c:x val="-5.2554272936382103E-2"/>
                  <c:y val="7.9680822721369796E-2"/>
                </c:manualLayout>
              </c:layout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ABA-49EA-995E-6451932DE0AC}"/>
                </c:ext>
              </c:extLst>
            </c:dLbl>
            <c:spPr>
              <a:noFill/>
              <a:ln>
                <a:noFill/>
              </a:ln>
              <a:effectLst/>
            </c:spPr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Лист3!$F$2:$F$5</c:f>
              <c:strCache>
                <c:ptCount val="4"/>
                <c:pt idx="0">
                  <c:v>відмінник освіти</c:v>
                </c:pt>
                <c:pt idx="1">
                  <c:v>вчитель методист</c:v>
                </c:pt>
                <c:pt idx="2">
                  <c:v>старший вчитель</c:v>
                </c:pt>
                <c:pt idx="3">
                  <c:v>без звання</c:v>
                </c:pt>
              </c:strCache>
            </c:strRef>
          </c:cat>
          <c:val>
            <c:numRef>
              <c:f>Лист3!$G$2:$G$5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7</c:v>
                </c:pt>
                <c:pt idx="3">
                  <c:v>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ABA-49EA-995E-6451932DE0AC}"/>
            </c:ext>
          </c:extLst>
        </c:ser>
        <c:dLbls>
          <c:showPercent val="1"/>
        </c:dLbls>
      </c:pie3DChart>
    </c:plotArea>
    <c:legend>
      <c:legendPos val="t"/>
      <c:layout/>
      <c:txPr>
        <a:bodyPr/>
        <a:lstStyle/>
        <a:p>
          <a:pPr>
            <a:defRPr sz="1200" b="1"/>
          </a:pPr>
          <a:endParaRPr lang="uk-UA"/>
        </a:p>
      </c:txPr>
    </c:legend>
    <c:plotVisOnly val="1"/>
    <c:dispBlanksAs val="zero"/>
  </c:chart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title>
      <c:tx>
        <c:rich>
          <a:bodyPr/>
          <a:lstStyle/>
          <a:p>
            <a:pPr>
              <a:defRPr/>
            </a:pPr>
            <a:r>
              <a:rPr lang="uk-UA" dirty="0" smtClean="0"/>
              <a:t>За категоріями</a:t>
            </a:r>
            <a:endParaRPr lang="uk-UA" dirty="0"/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explosion val="35"/>
          <c:dPt>
            <c:idx val="2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AD97-4DB4-AF1F-073E54778388}"/>
              </c:ext>
            </c:extLst>
          </c:dPt>
          <c:dLbls>
            <c:spPr>
              <a:noFill/>
              <a:ln>
                <a:noFill/>
              </a:ln>
              <a:effectLst/>
            </c:spPr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Лист3!$C$2:$C$6</c:f>
              <c:strCache>
                <c:ptCount val="5"/>
                <c:pt idx="0">
                  <c:v>розряд</c:v>
                </c:pt>
                <c:pt idx="1">
                  <c:v>спеціаліст</c:v>
                </c:pt>
                <c:pt idx="2">
                  <c:v>ІІ категорія</c:v>
                </c:pt>
                <c:pt idx="3">
                  <c:v>І категорія</c:v>
                </c:pt>
                <c:pt idx="4">
                  <c:v>Вища</c:v>
                </c:pt>
              </c:strCache>
            </c:strRef>
          </c:cat>
          <c:val>
            <c:numRef>
              <c:f>Лист3!$D$2:$D$6</c:f>
              <c:numCache>
                <c:formatCode>General</c:formatCode>
                <c:ptCount val="5"/>
                <c:pt idx="0">
                  <c:v>1</c:v>
                </c:pt>
                <c:pt idx="1">
                  <c:v>4</c:v>
                </c:pt>
                <c:pt idx="2">
                  <c:v>11</c:v>
                </c:pt>
                <c:pt idx="3">
                  <c:v>6</c:v>
                </c:pt>
                <c:pt idx="4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D97-4DB4-AF1F-073E54778388}"/>
            </c:ext>
          </c:extLst>
        </c:ser>
        <c:dLbls>
          <c:showPercent val="1"/>
        </c:dLbls>
      </c:pie3DChart>
    </c:plotArea>
    <c:legend>
      <c:legendPos val="t"/>
      <c:layout/>
      <c:txPr>
        <a:bodyPr/>
        <a:lstStyle/>
        <a:p>
          <a:pPr>
            <a:defRPr sz="1100" b="1"/>
          </a:pPr>
          <a:endParaRPr lang="uk-UA"/>
        </a:p>
      </c:txPr>
    </c:legend>
    <c:plotVisOnly val="1"/>
    <c:dispBlanksAs val="zero"/>
  </c:chart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.11253665490089602"/>
          <c:y val="0.22803248592765693"/>
          <c:w val="0.81024676551192443"/>
          <c:h val="0.75330750322876305"/>
        </c:manualLayout>
      </c:layout>
      <c:pie3DChart>
        <c:varyColors val="1"/>
        <c:ser>
          <c:idx val="0"/>
          <c:order val="0"/>
          <c:explosion val="21"/>
          <c:dPt>
            <c:idx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2A0A-4F7A-8972-FBA804419152}"/>
              </c:ext>
            </c:extLst>
          </c:dPt>
          <c:dPt>
            <c:idx val="1"/>
            <c:explosion val="34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A0A-4F7A-8972-FBA804419152}"/>
              </c:ext>
            </c:extLst>
          </c:dPt>
          <c:dLbls>
            <c:dLbl>
              <c:idx val="0"/>
              <c:layout>
                <c:manualLayout>
                  <c:x val="-0.12646664856548173"/>
                  <c:y val="0.13076217945536175"/>
                </c:manualLayout>
              </c:layout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A0A-4F7A-8972-FBA804419152}"/>
                </c:ext>
              </c:extLst>
            </c:dLbl>
            <c:dLbl>
              <c:idx val="1"/>
              <c:layout>
                <c:manualLayout>
                  <c:x val="0.18959362838265906"/>
                  <c:y val="-0.29545796223402165"/>
                </c:manualLayout>
              </c:layout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A0A-4F7A-8972-FBA8044191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uk-UA"/>
              </a:p>
            </c:tx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Лист5!$F$2:$F$3</c:f>
              <c:strCache>
                <c:ptCount val="2"/>
                <c:pt idx="0">
                  <c:v>Відзнака</c:v>
                </c:pt>
                <c:pt idx="1">
                  <c:v>Звичайні </c:v>
                </c:pt>
              </c:strCache>
            </c:strRef>
          </c:cat>
          <c:val>
            <c:numRef>
              <c:f>Лист5!$G$2:$G$3</c:f>
              <c:numCache>
                <c:formatCode>General</c:formatCode>
                <c:ptCount val="2"/>
                <c:pt idx="0">
                  <c:v>14.285714285714286</c:v>
                </c:pt>
                <c:pt idx="1">
                  <c:v>85.714285714285722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A0A-4F7A-8972-FBA804419152}"/>
            </c:ext>
          </c:extLst>
        </c:ser>
        <c:dLbls>
          <c:showCatName val="1"/>
          <c:showPercent val="1"/>
        </c:dLbls>
      </c:pie3DChart>
      <c:spPr>
        <a:noFill/>
      </c:spPr>
    </c:plotArea>
    <c:plotVisOnly val="1"/>
    <c:dispBlanksAs val="zero"/>
  </c:chart>
  <c:spPr>
    <a:noFill/>
  </c:spPr>
  <c:externalData r:id="rId1"/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style val="7"/>
  <c:chart>
    <c:title>
      <c:tx>
        <c:rich>
          <a:bodyPr/>
          <a:lstStyle/>
          <a:p>
            <a:pPr>
              <a:defRPr>
                <a:solidFill>
                  <a:srgbClr val="008000"/>
                </a:solidFill>
                <a:latin typeface="Arial Black" pitchFamily="34" charset="0"/>
              </a:defRPr>
            </a:pPr>
            <a:r>
              <a:rPr lang="uk-UA" dirty="0" smtClean="0">
                <a:solidFill>
                  <a:srgbClr val="008000"/>
                </a:solidFill>
                <a:latin typeface="Arial Black" pitchFamily="34" charset="0"/>
              </a:rPr>
              <a:t>  2014 року </a:t>
            </a:r>
            <a:r>
              <a:rPr lang="uk-UA" dirty="0" smtClean="0">
                <a:solidFill>
                  <a:srgbClr val="008000"/>
                </a:solidFill>
                <a:latin typeface="Arial Black" pitchFamily="34" charset="0"/>
              </a:rPr>
              <a:t>- </a:t>
            </a:r>
            <a:r>
              <a:rPr lang="uk-UA" dirty="0">
                <a:solidFill>
                  <a:srgbClr val="008000"/>
                </a:solidFill>
                <a:latin typeface="Arial Black" pitchFamily="34" charset="0"/>
              </a:rPr>
              <a:t>9 учнів </a:t>
            </a:r>
          </a:p>
        </c:rich>
      </c:tx>
      <c:layout>
        <c:manualLayout>
          <c:xMode val="edge"/>
          <c:yMode val="edge"/>
          <c:x val="8.7542401190880512E-2"/>
          <c:y val="0.10507296661134767"/>
        </c:manualLayout>
      </c:layout>
      <c:spPr>
        <a:solidFill>
          <a:srgbClr val="FFCCCC"/>
        </a:solidFill>
      </c:sp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0.31167081123214896"/>
          <c:w val="0.98898207349110501"/>
          <c:h val="0.68062890034019663"/>
        </c:manualLayout>
      </c:layout>
      <c:pie3DChart>
        <c:varyColors val="1"/>
        <c:ser>
          <c:idx val="0"/>
          <c:order val="0"/>
          <c:spPr>
            <a:solidFill>
              <a:srgbClr val="00B050"/>
            </a:solidFill>
          </c:spPr>
          <c:explosion val="31"/>
          <c:dPt>
            <c:idx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8A4A-440A-9DBC-FE069615B0CA}"/>
              </c:ext>
            </c:extLst>
          </c:dPt>
          <c:dLbls>
            <c:dLbl>
              <c:idx val="0"/>
              <c:layout>
                <c:manualLayout>
                  <c:x val="-0.12887127258076939"/>
                  <c:y val="8.3608278473387546E-2"/>
                </c:manualLayout>
              </c:layout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A4A-440A-9DBC-FE069615B0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uk-UA"/>
              </a:p>
            </c:tx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Лист6!$F$2:$F$3</c:f>
              <c:strCache>
                <c:ptCount val="2"/>
                <c:pt idx="0">
                  <c:v>Відзнака</c:v>
                </c:pt>
                <c:pt idx="1">
                  <c:v>Звичайні </c:v>
                </c:pt>
              </c:strCache>
            </c:strRef>
          </c:cat>
          <c:val>
            <c:numRef>
              <c:f>Лист6!$G$2:$G$3</c:f>
              <c:numCache>
                <c:formatCode>General</c:formatCode>
                <c:ptCount val="2"/>
                <c:pt idx="0">
                  <c:v>22.222222222222118</c:v>
                </c:pt>
                <c:pt idx="1">
                  <c:v>77.777777777777658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A4A-440A-9DBC-FE069615B0CA}"/>
            </c:ext>
          </c:extLst>
        </c:ser>
        <c:dLbls>
          <c:showCatName val="1"/>
          <c:showPercent val="1"/>
        </c:dLbls>
      </c:pie3DChart>
    </c:plotArea>
    <c:plotVisOnly val="1"/>
    <c:dispBlanksAs val="zero"/>
  </c:chart>
  <c:externalData r:id="rId1"/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title>
      <c:tx>
        <c:rich>
          <a:bodyPr/>
          <a:lstStyle/>
          <a:p>
            <a:pPr>
              <a:defRPr/>
            </a:pPr>
            <a:r>
              <a:rPr lang="uk-UA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uk-UA" baseline="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uk-UA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uk-UA" dirty="0">
                <a:solidFill>
                  <a:srgbClr val="008000"/>
                </a:solidFill>
                <a:latin typeface="Arial Black" pitchFamily="34" charset="0"/>
              </a:rPr>
              <a:t>2013 </a:t>
            </a:r>
            <a:r>
              <a:rPr lang="uk-UA" dirty="0" smtClean="0">
                <a:solidFill>
                  <a:srgbClr val="008000"/>
                </a:solidFill>
                <a:latin typeface="Arial Black" pitchFamily="34" charset="0"/>
              </a:rPr>
              <a:t>року  </a:t>
            </a:r>
            <a:r>
              <a:rPr lang="uk-UA" dirty="0" smtClean="0">
                <a:solidFill>
                  <a:srgbClr val="008000"/>
                </a:solidFill>
                <a:latin typeface="Arial Black" pitchFamily="34" charset="0"/>
              </a:rPr>
              <a:t>- </a:t>
            </a:r>
            <a:r>
              <a:rPr lang="uk-UA" dirty="0">
                <a:solidFill>
                  <a:srgbClr val="008000"/>
                </a:solidFill>
                <a:latin typeface="Arial Black" pitchFamily="34" charset="0"/>
              </a:rPr>
              <a:t>13 учнів</a:t>
            </a:r>
          </a:p>
        </c:rich>
      </c:tx>
      <c:layout>
        <c:manualLayout>
          <c:xMode val="edge"/>
          <c:yMode val="edge"/>
          <c:x val="0.46353855007218825"/>
          <c:y val="9.0277779752357387E-2"/>
        </c:manualLayout>
      </c:layout>
      <c:spPr>
        <a:solidFill>
          <a:srgbClr val="FFCCCC"/>
        </a:solidFill>
      </c:sp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.14960956438885437"/>
          <c:y val="0.33343433748649282"/>
          <c:w val="0.85039043561114791"/>
          <c:h val="0.60703676413249152"/>
        </c:manualLayout>
      </c:layout>
      <c:pie3DChart>
        <c:varyColors val="1"/>
        <c:ser>
          <c:idx val="0"/>
          <c:order val="0"/>
          <c:explosion val="25"/>
          <c:dPt>
            <c:idx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61CD-4FE8-A99A-C983C149704B}"/>
              </c:ext>
            </c:extLst>
          </c:dPt>
          <c:dPt>
            <c:idx val="1"/>
            <c:spPr>
              <a:solidFill>
                <a:srgbClr val="008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1CD-4FE8-A99A-C983C149704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uk-UA"/>
              </a:p>
            </c:tx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Лист7!$F$2:$F$3</c:f>
              <c:strCache>
                <c:ptCount val="2"/>
                <c:pt idx="0">
                  <c:v>Відзнака</c:v>
                </c:pt>
                <c:pt idx="1">
                  <c:v>Звичайні </c:v>
                </c:pt>
              </c:strCache>
            </c:strRef>
          </c:cat>
          <c:val>
            <c:numRef>
              <c:f>Лист7!$G$2:$G$3</c:f>
              <c:numCache>
                <c:formatCode>General</c:formatCode>
                <c:ptCount val="2"/>
                <c:pt idx="0">
                  <c:v>23.076923076923002</c:v>
                </c:pt>
                <c:pt idx="1">
                  <c:v>84.615384615384372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1CD-4FE8-A99A-C983C149704B}"/>
            </c:ext>
          </c:extLst>
        </c:ser>
        <c:dLbls>
          <c:showCatName val="1"/>
          <c:showPercent val="1"/>
        </c:dLbls>
      </c:pie3DChart>
    </c:plotArea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uk-UA"/>
  <c:chart>
    <c:plotArea>
      <c:layout>
        <c:manualLayout>
          <c:layoutTarget val="inner"/>
          <c:xMode val="edge"/>
          <c:yMode val="edge"/>
          <c:x val="0.26705586428780387"/>
          <c:y val="8.576763983141851E-2"/>
          <c:w val="0.49994969289265923"/>
          <c:h val="0.7355412839393346"/>
        </c:manualLayout>
      </c:layout>
      <c:radarChart>
        <c:radarStyle val="marker"/>
        <c:ser>
          <c:idx val="0"/>
          <c:order val="0"/>
          <c:marker>
            <c:spPr>
              <a:solidFill>
                <a:srgbClr val="FF0000"/>
              </a:solidFill>
            </c:spPr>
          </c:marker>
          <c:cat>
            <c:strRef>
              <c:f>Лист1!$A$1:$A$25</c:f>
              <c:strCache>
                <c:ptCount val="25"/>
                <c:pt idx="0">
                  <c:v>українська мова  </c:v>
                </c:pt>
                <c:pt idx="1">
                  <c:v> українська література  </c:v>
                </c:pt>
                <c:pt idx="2">
                  <c:v> світова література  </c:v>
                </c:pt>
                <c:pt idx="3">
                  <c:v> англійська мова  </c:v>
                </c:pt>
                <c:pt idx="4">
                  <c:v> математика  </c:v>
                </c:pt>
                <c:pt idx="5">
                  <c:v> фізика  </c:v>
                </c:pt>
                <c:pt idx="6">
                  <c:v> хімія  </c:v>
                </c:pt>
                <c:pt idx="7">
                  <c:v> інформатика  </c:v>
                </c:pt>
                <c:pt idx="8">
                  <c:v> історія України  </c:v>
                </c:pt>
                <c:pt idx="9">
                  <c:v> всесвітня історія  </c:v>
                </c:pt>
                <c:pt idx="10">
                  <c:v> географія  </c:v>
                </c:pt>
                <c:pt idx="11">
                  <c:v> економіка  </c:v>
                </c:pt>
                <c:pt idx="12">
                  <c:v> біологія  </c:v>
                </c:pt>
                <c:pt idx="13">
                  <c:v> природознавство  </c:v>
                </c:pt>
                <c:pt idx="14">
                  <c:v> екологія  </c:v>
                </c:pt>
                <c:pt idx="15">
                  <c:v> трудове навчання  </c:v>
                </c:pt>
                <c:pt idx="16">
                  <c:v> захист Вітчизни  </c:v>
                </c:pt>
                <c:pt idx="17">
                  <c:v> астрономія  </c:v>
                </c:pt>
                <c:pt idx="18">
                  <c:v> музика  </c:v>
                </c:pt>
                <c:pt idx="19">
                  <c:v> образотворче мистецтво  </c:v>
                </c:pt>
                <c:pt idx="20">
                  <c:v> художня культура  </c:v>
                </c:pt>
                <c:pt idx="21">
                  <c:v> правознавство  </c:v>
                </c:pt>
                <c:pt idx="22">
                  <c:v> німецька мова  </c:v>
                </c:pt>
                <c:pt idx="23">
                  <c:v> фізичне виховання  </c:v>
                </c:pt>
                <c:pt idx="24">
                  <c:v> основи здоров’я  </c:v>
                </c:pt>
              </c:strCache>
            </c:strRef>
          </c:cat>
          <c:val>
            <c:numRef>
              <c:f>Лист1!$B$1:$B$25</c:f>
              <c:numCache>
                <c:formatCode>General</c:formatCode>
                <c:ptCount val="25"/>
                <c:pt idx="0">
                  <c:v>8.5</c:v>
                </c:pt>
                <c:pt idx="1">
                  <c:v>9.3000000000000007</c:v>
                </c:pt>
                <c:pt idx="2">
                  <c:v>9.7000000000000011</c:v>
                </c:pt>
                <c:pt idx="3">
                  <c:v>8.7000000000000011</c:v>
                </c:pt>
                <c:pt idx="4">
                  <c:v>8.6</c:v>
                </c:pt>
                <c:pt idx="5">
                  <c:v>8.9</c:v>
                </c:pt>
                <c:pt idx="6">
                  <c:v>8.8000000000000007</c:v>
                </c:pt>
                <c:pt idx="7">
                  <c:v>9.4</c:v>
                </c:pt>
                <c:pt idx="8">
                  <c:v>9.2000000000000011</c:v>
                </c:pt>
                <c:pt idx="9">
                  <c:v>9.7000000000000011</c:v>
                </c:pt>
                <c:pt idx="10">
                  <c:v>9.5</c:v>
                </c:pt>
                <c:pt idx="11">
                  <c:v>9.5</c:v>
                </c:pt>
                <c:pt idx="12">
                  <c:v>8.6</c:v>
                </c:pt>
                <c:pt idx="13">
                  <c:v>10.1</c:v>
                </c:pt>
                <c:pt idx="14">
                  <c:v>9.6</c:v>
                </c:pt>
                <c:pt idx="15">
                  <c:v>10.6</c:v>
                </c:pt>
                <c:pt idx="16">
                  <c:v>10.9</c:v>
                </c:pt>
                <c:pt idx="17">
                  <c:v>9.9</c:v>
                </c:pt>
                <c:pt idx="18">
                  <c:v>10.9</c:v>
                </c:pt>
                <c:pt idx="19">
                  <c:v>9.9</c:v>
                </c:pt>
                <c:pt idx="20">
                  <c:v>10.7</c:v>
                </c:pt>
                <c:pt idx="21">
                  <c:v>10.5</c:v>
                </c:pt>
                <c:pt idx="22">
                  <c:v>9.2000000000000011</c:v>
                </c:pt>
                <c:pt idx="23">
                  <c:v>10.8</c:v>
                </c:pt>
                <c:pt idx="24">
                  <c:v>9.8000000000000007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9A1-442C-8CB6-962EF0DC04E8}"/>
            </c:ext>
          </c:extLst>
        </c:ser>
        <c:axId val="72743552"/>
        <c:axId val="74552064"/>
      </c:radarChart>
      <c:catAx>
        <c:axId val="72743552"/>
        <c:scaling>
          <c:orientation val="minMax"/>
        </c:scaling>
        <c:axPos val="b"/>
        <c:majorGridlines/>
        <c:numFmt formatCode="General" sourceLinked="0"/>
        <c:tickLblPos val="nextTo"/>
        <c:txPr>
          <a:bodyPr/>
          <a:lstStyle/>
          <a:p>
            <a:pPr>
              <a:defRPr sz="1400" b="1"/>
            </a:pPr>
            <a:endParaRPr lang="uk-UA"/>
          </a:p>
        </c:txPr>
        <c:crossAx val="74552064"/>
        <c:crosses val="autoZero"/>
        <c:auto val="1"/>
        <c:lblAlgn val="ctr"/>
        <c:lblOffset val="100"/>
      </c:catAx>
      <c:valAx>
        <c:axId val="74552064"/>
        <c:scaling>
          <c:orientation val="minMax"/>
        </c:scaling>
        <c:axPos val="l"/>
        <c:majorGridlines/>
        <c:numFmt formatCode="General" sourceLinked="1"/>
        <c:tickLblPos val="nextTo"/>
        <c:spPr>
          <a:solidFill>
            <a:srgbClr val="FFFF00"/>
          </a:solidFill>
        </c:spPr>
        <c:txPr>
          <a:bodyPr/>
          <a:lstStyle/>
          <a:p>
            <a:pPr>
              <a:defRPr sz="1200" b="1"/>
            </a:pPr>
            <a:endParaRPr lang="uk-UA"/>
          </a:p>
        </c:txPr>
        <c:crossAx val="72743552"/>
        <c:crosses val="autoZero"/>
        <c:crossBetween val="between"/>
      </c:valAx>
      <c:spPr>
        <a:solidFill>
          <a:srgbClr val="66FF99"/>
        </a:solidFill>
      </c:spPr>
    </c:plotArea>
    <c:legend>
      <c:legendPos val="r"/>
      <c:layout/>
    </c:legend>
    <c:plotVisOnly val="1"/>
    <c:dispBlanksAs val="gap"/>
  </c:chart>
  <c:spPr>
    <a:solidFill>
      <a:srgbClr val="FFFF00"/>
    </a:solidFill>
  </c:sp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title>
      <c:tx>
        <c:rich>
          <a:bodyPr/>
          <a:lstStyle/>
          <a:p>
            <a:pPr>
              <a:defRPr sz="2400">
                <a:solidFill>
                  <a:srgbClr val="008000"/>
                </a:solidFill>
                <a:latin typeface="Arial Black" pitchFamily="34" charset="0"/>
              </a:defRPr>
            </a:pPr>
            <a:r>
              <a:rPr lang="uk-UA" sz="2400" dirty="0" smtClean="0">
                <a:solidFill>
                  <a:srgbClr val="008000"/>
                </a:solidFill>
                <a:latin typeface="Arial Black" pitchFamily="34" charset="0"/>
              </a:rPr>
              <a:t> 2015 </a:t>
            </a:r>
            <a:r>
              <a:rPr lang="uk-UA" sz="2400" dirty="0" smtClean="0">
                <a:solidFill>
                  <a:srgbClr val="008000"/>
                </a:solidFill>
                <a:latin typeface="Arial Black" pitchFamily="34" charset="0"/>
              </a:rPr>
              <a:t>рік</a:t>
            </a:r>
            <a:r>
              <a:rPr lang="uk-UA" sz="2000" b="0" dirty="0" smtClean="0">
                <a:solidFill>
                  <a:srgbClr val="008000"/>
                </a:solidFill>
                <a:latin typeface="Arial Black" pitchFamily="34" charset="0"/>
              </a:rPr>
              <a:t> - </a:t>
            </a:r>
            <a:r>
              <a:rPr lang="uk-UA" sz="2400" dirty="0" smtClean="0">
                <a:solidFill>
                  <a:srgbClr val="008000"/>
                </a:solidFill>
                <a:latin typeface="Arial Black" pitchFamily="34" charset="0"/>
              </a:rPr>
              <a:t>10</a:t>
            </a:r>
            <a:r>
              <a:rPr lang="uk-UA" sz="2400" baseline="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uk-UA" sz="2400" dirty="0" smtClean="0">
                <a:solidFill>
                  <a:srgbClr val="008000"/>
                </a:solidFill>
                <a:latin typeface="Arial Black" pitchFamily="34" charset="0"/>
              </a:rPr>
              <a:t>учнів</a:t>
            </a:r>
            <a:endParaRPr lang="uk-UA" sz="2400" dirty="0">
              <a:solidFill>
                <a:srgbClr val="008000"/>
              </a:solidFill>
              <a:latin typeface="Arial Black" pitchFamily="34" charset="0"/>
            </a:endParaRPr>
          </a:p>
        </c:rich>
      </c:tx>
      <c:layout>
        <c:manualLayout>
          <c:xMode val="edge"/>
          <c:yMode val="edge"/>
          <c:x val="0.1849852037712858"/>
          <c:y val="0"/>
        </c:manualLayout>
      </c:layout>
      <c:spPr>
        <a:solidFill>
          <a:srgbClr val="FF99FF"/>
        </a:solidFill>
      </c:sp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5.6563137749925434E-2"/>
          <c:y val="0.25321522309711275"/>
          <c:w val="0.87046320521905551"/>
          <c:h val="0.69333315356128433"/>
        </c:manualLayout>
      </c:layout>
      <c:pie3DChart>
        <c:varyColors val="1"/>
        <c:ser>
          <c:idx val="0"/>
          <c:order val="0"/>
          <c:dPt>
            <c:idx val="0"/>
            <c:explosion val="35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9380-4623-905D-88F555A4CA91}"/>
              </c:ext>
            </c:extLst>
          </c:dPt>
          <c:dPt>
            <c:idx val="1"/>
            <c:explosion val="34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380-4623-905D-88F555A4CA91}"/>
              </c:ext>
            </c:extLst>
          </c:dPt>
          <c:dLbls>
            <c:dLbl>
              <c:idx val="0"/>
              <c:layout>
                <c:manualLayout>
                  <c:x val="-0.11104560367454068"/>
                  <c:y val="8.0213254593175659E-2"/>
                </c:manualLayout>
              </c:layout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380-4623-905D-88F555A4CA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uk-UA"/>
              </a:p>
            </c:tx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Лист10!$F$2:$F$3</c:f>
              <c:strCache>
                <c:ptCount val="2"/>
                <c:pt idx="0">
                  <c:v>Золото</c:v>
                </c:pt>
                <c:pt idx="1">
                  <c:v>Звичайні </c:v>
                </c:pt>
              </c:strCache>
            </c:strRef>
          </c:cat>
          <c:val>
            <c:numRef>
              <c:f>Лист10!$G$2:$G$3</c:f>
              <c:numCache>
                <c:formatCode>General</c:formatCode>
                <c:ptCount val="2"/>
                <c:pt idx="0">
                  <c:v>20</c:v>
                </c:pt>
                <c:pt idx="1">
                  <c:v>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380-4623-905D-88F555A4CA91}"/>
            </c:ext>
          </c:extLst>
        </c:ser>
        <c:dLbls>
          <c:showCatName val="1"/>
          <c:showPercent val="1"/>
        </c:dLbls>
      </c:pie3DChart>
    </c:plotArea>
    <c:plotVisOnly val="1"/>
    <c:dispBlanksAs val="zero"/>
  </c:chart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title>
      <c:tx>
        <c:rich>
          <a:bodyPr/>
          <a:lstStyle/>
          <a:p>
            <a:pPr>
              <a:defRPr sz="2400">
                <a:solidFill>
                  <a:srgbClr val="008000"/>
                </a:solidFill>
                <a:latin typeface="Arial Black" pitchFamily="34" charset="0"/>
              </a:defRPr>
            </a:pPr>
            <a:r>
              <a:rPr lang="uk-UA" sz="2400" dirty="0" smtClean="0">
                <a:solidFill>
                  <a:srgbClr val="008000"/>
                </a:solidFill>
                <a:latin typeface="Arial Black" pitchFamily="34" charset="0"/>
              </a:rPr>
              <a:t> 2013 </a:t>
            </a:r>
            <a:r>
              <a:rPr lang="uk-UA" sz="2400" dirty="0">
                <a:solidFill>
                  <a:srgbClr val="008000"/>
                </a:solidFill>
                <a:latin typeface="Arial Black" pitchFamily="34" charset="0"/>
              </a:rPr>
              <a:t>року </a:t>
            </a:r>
            <a:r>
              <a:rPr lang="uk-UA" sz="2400" dirty="0" smtClean="0">
                <a:solidFill>
                  <a:srgbClr val="008000"/>
                </a:solidFill>
                <a:latin typeface="Arial Black" pitchFamily="34" charset="0"/>
              </a:rPr>
              <a:t>- </a:t>
            </a:r>
            <a:r>
              <a:rPr lang="uk-UA" sz="2400" dirty="0">
                <a:solidFill>
                  <a:srgbClr val="008000"/>
                </a:solidFill>
                <a:latin typeface="Arial Black" pitchFamily="34" charset="0"/>
              </a:rPr>
              <a:t>13 учнів</a:t>
            </a:r>
          </a:p>
        </c:rich>
      </c:tx>
      <c:layout>
        <c:manualLayout>
          <c:xMode val="edge"/>
          <c:yMode val="edge"/>
          <c:x val="0.20668157898757838"/>
          <c:y val="1.6103064685820661E-2"/>
        </c:manualLayout>
      </c:layout>
      <c:spPr>
        <a:solidFill>
          <a:srgbClr val="FF99FF"/>
        </a:solidFill>
      </c:sp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7.9166666666666913E-2"/>
          <c:y val="0.34971784776902892"/>
          <c:w val="0.81388888888889077"/>
          <c:h val="0.64767096821230674"/>
        </c:manualLayout>
      </c:layout>
      <c:pie3DChart>
        <c:varyColors val="1"/>
        <c:ser>
          <c:idx val="0"/>
          <c:order val="0"/>
          <c:explosion val="25"/>
          <c:dPt>
            <c:idx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FF4C-42DA-9276-C8FB18ABA781}"/>
              </c:ext>
            </c:extLst>
          </c:dPt>
          <c:dPt>
            <c:idx val="1"/>
            <c:spPr>
              <a:solidFill>
                <a:schemeClr val="accent2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F4C-42DA-9276-C8FB18ABA781}"/>
              </c:ext>
            </c:extLst>
          </c:dPt>
          <c:dLbls>
            <c:dLbl>
              <c:idx val="0"/>
              <c:layout>
                <c:manualLayout>
                  <c:x val="-0.11428499562554681"/>
                  <c:y val="0.12239819011696594"/>
                </c:manualLayout>
              </c:layout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F4C-42DA-9276-C8FB18ABA7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uk-UA"/>
              </a:p>
            </c:tx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Лист9!$F$2:$F$3</c:f>
              <c:strCache>
                <c:ptCount val="2"/>
                <c:pt idx="0">
                  <c:v>золото</c:v>
                </c:pt>
                <c:pt idx="1">
                  <c:v>Звичайні </c:v>
                </c:pt>
              </c:strCache>
            </c:strRef>
          </c:cat>
          <c:val>
            <c:numRef>
              <c:f>Лист9!$G$2:$G$3</c:f>
              <c:numCache>
                <c:formatCode>General</c:formatCode>
                <c:ptCount val="2"/>
                <c:pt idx="0">
                  <c:v>15.384615384615385</c:v>
                </c:pt>
                <c:pt idx="1">
                  <c:v>84.615384615384372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F4C-42DA-9276-C8FB18ABA781}"/>
            </c:ext>
          </c:extLst>
        </c:ser>
        <c:dLbls>
          <c:showCatName val="1"/>
          <c:showPercent val="1"/>
        </c:dLbls>
      </c:pie3DChart>
    </c:plotArea>
    <c:plotVisOnly val="1"/>
    <c:dispBlanksAs val="zero"/>
  </c:chart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title>
      <c:tx>
        <c:rich>
          <a:bodyPr/>
          <a:lstStyle/>
          <a:p>
            <a:pPr>
              <a:defRPr sz="2400">
                <a:solidFill>
                  <a:srgbClr val="008000"/>
                </a:solidFill>
                <a:latin typeface="Arial Black" pitchFamily="34" charset="0"/>
              </a:defRPr>
            </a:pPr>
            <a:r>
              <a:rPr lang="uk-UA" sz="2400" dirty="0" smtClean="0">
                <a:solidFill>
                  <a:srgbClr val="008000"/>
                </a:solidFill>
                <a:latin typeface="Arial Black" pitchFamily="34" charset="0"/>
              </a:rPr>
              <a:t>   2012 </a:t>
            </a:r>
            <a:r>
              <a:rPr lang="uk-UA" sz="2400" dirty="0" smtClean="0">
                <a:solidFill>
                  <a:srgbClr val="008000"/>
                </a:solidFill>
                <a:latin typeface="Arial Black" pitchFamily="34" charset="0"/>
              </a:rPr>
              <a:t>рік</a:t>
            </a:r>
            <a:r>
              <a:rPr lang="uk-UA" sz="2000" b="0" i="0" u="none" strike="noStrike" baseline="0" dirty="0" smtClean="0"/>
              <a:t> - </a:t>
            </a:r>
            <a:r>
              <a:rPr lang="uk-UA" sz="2400" dirty="0" smtClean="0">
                <a:solidFill>
                  <a:srgbClr val="008000"/>
                </a:solidFill>
                <a:latin typeface="Arial Black" pitchFamily="34" charset="0"/>
              </a:rPr>
              <a:t>10 </a:t>
            </a:r>
            <a:r>
              <a:rPr lang="uk-UA" sz="2400" dirty="0">
                <a:solidFill>
                  <a:srgbClr val="008000"/>
                </a:solidFill>
                <a:latin typeface="Arial Black" pitchFamily="34" charset="0"/>
              </a:rPr>
              <a:t>учнів</a:t>
            </a:r>
          </a:p>
        </c:rich>
      </c:tx>
      <c:layout>
        <c:manualLayout>
          <c:xMode val="edge"/>
          <c:yMode val="edge"/>
          <c:x val="7.4702784877566403E-2"/>
          <c:y val="7.7279612831241906E-2"/>
        </c:manualLayout>
      </c:layout>
      <c:spPr>
        <a:solidFill>
          <a:srgbClr val="FF99FF"/>
        </a:solidFill>
      </c:sp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0.36251092181745159"/>
          <c:w val="0.90694444444444633"/>
          <c:h val="0.63748914559815462"/>
        </c:manualLayout>
      </c:layout>
      <c:pie3DChart>
        <c:varyColors val="1"/>
        <c:ser>
          <c:idx val="0"/>
          <c:order val="0"/>
          <c:explosion val="18"/>
          <c:dPt>
            <c:idx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9B07-4281-8DBD-A480FAC5606F}"/>
              </c:ext>
            </c:extLst>
          </c:dPt>
          <c:dPt>
            <c:idx val="1"/>
            <c:spPr>
              <a:solidFill>
                <a:srgbClr val="00206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B07-4281-8DBD-A480FAC5606F}"/>
              </c:ext>
            </c:extLst>
          </c:dPt>
          <c:dLbls>
            <c:dLbl>
              <c:idx val="0"/>
              <c:layout>
                <c:manualLayout>
                  <c:x val="-0.13253204286964129"/>
                  <c:y val="9.4362423447069591E-2"/>
                </c:manualLayout>
              </c:layout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B07-4281-8DBD-A480FAC560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uk-UA"/>
              </a:p>
            </c:tx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Лист8!$F$2:$F$3</c:f>
              <c:strCache>
                <c:ptCount val="2"/>
                <c:pt idx="0">
                  <c:v>Золото</c:v>
                </c:pt>
                <c:pt idx="1">
                  <c:v>Звичайні </c:v>
                </c:pt>
              </c:strCache>
            </c:strRef>
          </c:cat>
          <c:val>
            <c:numRef>
              <c:f>Лист8!$G$2:$G$3</c:f>
              <c:numCache>
                <c:formatCode>General</c:formatCode>
                <c:ptCount val="2"/>
                <c:pt idx="0">
                  <c:v>20</c:v>
                </c:pt>
                <c:pt idx="1">
                  <c:v>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B07-4281-8DBD-A480FAC5606F}"/>
            </c:ext>
          </c:extLst>
        </c:ser>
        <c:dLbls>
          <c:showCatName val="1"/>
          <c:showPercent val="1"/>
        </c:dLbls>
      </c:pie3DChart>
    </c:plotArea>
    <c:plotVisOnly val="1"/>
    <c:dispBlanksAs val="zero"/>
  </c:chart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uk-UA"/>
  <c:chart>
    <c:title>
      <c:tx>
        <c:rich>
          <a:bodyPr/>
          <a:lstStyle/>
          <a:p>
            <a:pPr>
              <a:defRPr sz="2400"/>
            </a:pPr>
            <a:r>
              <a:rPr lang="ru-RU" sz="2400" dirty="0" err="1"/>
              <a:t>Порівняння</a:t>
            </a:r>
            <a:r>
              <a:rPr lang="ru-RU" sz="2400" dirty="0"/>
              <a:t> </a:t>
            </a:r>
            <a:r>
              <a:rPr lang="ru-RU" sz="2400" dirty="0" err="1"/>
              <a:t>показників</a:t>
            </a:r>
            <a:r>
              <a:rPr lang="ru-RU" sz="2400" dirty="0"/>
              <a:t> </a:t>
            </a:r>
            <a:r>
              <a:rPr lang="ru-RU" sz="2400" dirty="0" err="1"/>
              <a:t>якості</a:t>
            </a:r>
            <a:r>
              <a:rPr lang="ru-RU" sz="2400" dirty="0"/>
              <a:t> </a:t>
            </a:r>
            <a:r>
              <a:rPr lang="ru-RU" sz="2400" dirty="0" err="1"/>
              <a:t>навчання</a:t>
            </a:r>
            <a:r>
              <a:rPr lang="ru-RU" sz="2400" dirty="0"/>
              <a:t> </a:t>
            </a:r>
            <a:r>
              <a:rPr lang="ru-RU" sz="2400" dirty="0" err="1"/>
              <a:t>учнів</a:t>
            </a:r>
            <a:r>
              <a:rPr lang="ru-RU" sz="2400" dirty="0"/>
              <a:t> 11 </a:t>
            </a:r>
            <a:r>
              <a:rPr lang="ru-RU" sz="2400" dirty="0" err="1"/>
              <a:t>класу</a:t>
            </a:r>
            <a:r>
              <a:rPr lang="ru-RU" sz="2400" dirty="0"/>
              <a:t> ПЗОШ «</a:t>
            </a:r>
            <a:r>
              <a:rPr lang="ru-RU" sz="2400" dirty="0" err="1"/>
              <a:t>Гармонія</a:t>
            </a:r>
            <a:r>
              <a:rPr lang="ru-RU" sz="2400" dirty="0" smtClean="0"/>
              <a:t>» </a:t>
            </a:r>
            <a:endParaRPr lang="ru-RU" sz="2400" dirty="0"/>
          </a:p>
          <a:p>
            <a:pPr>
              <a:defRPr sz="2400"/>
            </a:pPr>
            <a:r>
              <a:rPr lang="ru-RU" sz="2400" dirty="0"/>
              <a:t> </a:t>
            </a:r>
            <a:r>
              <a:rPr lang="ru-RU" sz="2400" dirty="0" err="1"/>
              <a:t>з</a:t>
            </a:r>
            <a:r>
              <a:rPr lang="ru-RU" sz="2400" dirty="0"/>
              <a:t> </a:t>
            </a:r>
            <a:r>
              <a:rPr lang="ru-RU" sz="2400" dirty="0" err="1"/>
              <a:t>основних</a:t>
            </a:r>
            <a:r>
              <a:rPr lang="ru-RU" sz="2400" dirty="0"/>
              <a:t> </a:t>
            </a:r>
            <a:r>
              <a:rPr lang="ru-RU" sz="2400" dirty="0" err="1" smtClean="0"/>
              <a:t>предметів</a:t>
            </a:r>
            <a:r>
              <a:rPr lang="ru-RU" sz="2400" dirty="0" smtClean="0"/>
              <a:t> за три роки</a:t>
            </a:r>
            <a:endParaRPr lang="ru-RU" sz="2400" dirty="0"/>
          </a:p>
        </c:rich>
      </c:tx>
      <c:layout>
        <c:manualLayout>
          <c:xMode val="edge"/>
          <c:yMode val="edge"/>
          <c:x val="0.1237175692926709"/>
          <c:y val="1.966836046870174E-3"/>
        </c:manualLayout>
      </c:layout>
    </c:title>
    <c:view3D>
      <c:rAngAx val="1"/>
    </c:view3D>
    <c:plotArea>
      <c:layout>
        <c:manualLayout>
          <c:layoutTarget val="inner"/>
          <c:xMode val="edge"/>
          <c:yMode val="edge"/>
          <c:x val="0.11997624687544173"/>
          <c:y val="0.18615377553114504"/>
          <c:w val="0.65470576060746166"/>
          <c:h val="0.65178067583083965"/>
        </c:manualLayout>
      </c:layout>
      <c:bar3DChart>
        <c:barDir val="col"/>
        <c:grouping val="clustered"/>
        <c:ser>
          <c:idx val="0"/>
          <c:order val="0"/>
          <c:tx>
            <c:strRef>
              <c:f>Лист5!$B$4</c:f>
              <c:strCache>
                <c:ptCount val="1"/>
                <c:pt idx="0">
                  <c:v>2011-2012</c:v>
                </c:pt>
              </c:strCache>
            </c:strRef>
          </c:tx>
          <c:cat>
            <c:strRef>
              <c:f>Лист5!$C$3:$N$3</c:f>
              <c:strCache>
                <c:ptCount val="12"/>
                <c:pt idx="0">
                  <c:v>Укр. мова</c:v>
                </c:pt>
                <c:pt idx="1">
                  <c:v>Укр.літ.</c:v>
                </c:pt>
                <c:pt idx="2">
                  <c:v>Англійська  </c:v>
                </c:pt>
                <c:pt idx="3">
                  <c:v>Заруб.літ.</c:v>
                </c:pt>
                <c:pt idx="4">
                  <c:v>Історія</c:v>
                </c:pt>
                <c:pt idx="5">
                  <c:v>всесв. іст.</c:v>
                </c:pt>
                <c:pt idx="6">
                  <c:v>алгебра</c:v>
                </c:pt>
                <c:pt idx="7">
                  <c:v>геометрія </c:v>
                </c:pt>
                <c:pt idx="8">
                  <c:v>фізика</c:v>
                </c:pt>
                <c:pt idx="9">
                  <c:v>Біологія</c:v>
                </c:pt>
                <c:pt idx="10">
                  <c:v>хімія</c:v>
                </c:pt>
                <c:pt idx="11">
                  <c:v>Географія</c:v>
                </c:pt>
              </c:strCache>
            </c:strRef>
          </c:cat>
          <c:val>
            <c:numRef>
              <c:f>Лист5!$C$4:$N$4</c:f>
              <c:numCache>
                <c:formatCode>0.00%</c:formatCode>
                <c:ptCount val="12"/>
                <c:pt idx="0">
                  <c:v>0.82600000000000062</c:v>
                </c:pt>
                <c:pt idx="1">
                  <c:v>0.83100000000000063</c:v>
                </c:pt>
                <c:pt idx="2">
                  <c:v>0.69099999999999995</c:v>
                </c:pt>
                <c:pt idx="3">
                  <c:v>0.84615384615384825</c:v>
                </c:pt>
                <c:pt idx="4">
                  <c:v>0.96200000000000063</c:v>
                </c:pt>
                <c:pt idx="5">
                  <c:v>0.91800000000000004</c:v>
                </c:pt>
                <c:pt idx="6">
                  <c:v>0.72600000000000064</c:v>
                </c:pt>
                <c:pt idx="7">
                  <c:v>0.71538461538461495</c:v>
                </c:pt>
                <c:pt idx="8">
                  <c:v>0.69230769230769262</c:v>
                </c:pt>
                <c:pt idx="9">
                  <c:v>0.86400000000000166</c:v>
                </c:pt>
                <c:pt idx="10">
                  <c:v>0.78500000000000003</c:v>
                </c:pt>
                <c:pt idx="11">
                  <c:v>0.83900000000000063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8F1-4D71-965E-6D732EA806E4}"/>
            </c:ext>
          </c:extLst>
        </c:ser>
        <c:ser>
          <c:idx val="1"/>
          <c:order val="1"/>
          <c:tx>
            <c:strRef>
              <c:f>Лист5!$B$5</c:f>
              <c:strCache>
                <c:ptCount val="1"/>
                <c:pt idx="0">
                  <c:v>2012-2013</c:v>
                </c:pt>
              </c:strCache>
            </c:strRef>
          </c:tx>
          <c:spPr>
            <a:solidFill>
              <a:srgbClr val="008000"/>
            </a:solidFill>
          </c:spPr>
          <c:cat>
            <c:strRef>
              <c:f>Лист5!$C$3:$N$3</c:f>
              <c:strCache>
                <c:ptCount val="12"/>
                <c:pt idx="0">
                  <c:v>Укр. мова</c:v>
                </c:pt>
                <c:pt idx="1">
                  <c:v>Укр.літ.</c:v>
                </c:pt>
                <c:pt idx="2">
                  <c:v>Англійська  </c:v>
                </c:pt>
                <c:pt idx="3">
                  <c:v>Заруб.літ.</c:v>
                </c:pt>
                <c:pt idx="4">
                  <c:v>Історія</c:v>
                </c:pt>
                <c:pt idx="5">
                  <c:v>всесв. іст.</c:v>
                </c:pt>
                <c:pt idx="6">
                  <c:v>алгебра</c:v>
                </c:pt>
                <c:pt idx="7">
                  <c:v>геометрія </c:v>
                </c:pt>
                <c:pt idx="8">
                  <c:v>фізика</c:v>
                </c:pt>
                <c:pt idx="9">
                  <c:v>Біологія</c:v>
                </c:pt>
                <c:pt idx="10">
                  <c:v>хімія</c:v>
                </c:pt>
                <c:pt idx="11">
                  <c:v>Географія</c:v>
                </c:pt>
              </c:strCache>
            </c:strRef>
          </c:cat>
          <c:val>
            <c:numRef>
              <c:f>Лист5!$C$5:$N$5</c:f>
              <c:numCache>
                <c:formatCode>0.00%</c:formatCode>
                <c:ptCount val="12"/>
                <c:pt idx="0">
                  <c:v>1</c:v>
                </c:pt>
                <c:pt idx="1">
                  <c:v>1</c:v>
                </c:pt>
                <c:pt idx="2">
                  <c:v>0.88888888888888884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0.88888888888888884</c:v>
                </c:pt>
                <c:pt idx="7">
                  <c:v>0.88888888888888884</c:v>
                </c:pt>
                <c:pt idx="8">
                  <c:v>0.88888888888888884</c:v>
                </c:pt>
                <c:pt idx="9">
                  <c:v>1</c:v>
                </c:pt>
                <c:pt idx="10">
                  <c:v>0.77777777777777968</c:v>
                </c:pt>
                <c:pt idx="11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8F1-4D71-965E-6D732EA806E4}"/>
            </c:ext>
          </c:extLst>
        </c:ser>
        <c:ser>
          <c:idx val="2"/>
          <c:order val="2"/>
          <c:tx>
            <c:strRef>
              <c:f>Лист5!$B$6</c:f>
              <c:strCache>
                <c:ptCount val="1"/>
                <c:pt idx="0">
                  <c:v>2014-2015</c:v>
                </c:pt>
              </c:strCache>
            </c:strRef>
          </c:tx>
          <c:spPr>
            <a:solidFill>
              <a:srgbClr val="FFFF00"/>
            </a:solidFill>
          </c:spPr>
          <c:cat>
            <c:strRef>
              <c:f>Лист5!$C$3:$N$3</c:f>
              <c:strCache>
                <c:ptCount val="12"/>
                <c:pt idx="0">
                  <c:v>Укр. мова</c:v>
                </c:pt>
                <c:pt idx="1">
                  <c:v>Укр.літ.</c:v>
                </c:pt>
                <c:pt idx="2">
                  <c:v>Англійська  </c:v>
                </c:pt>
                <c:pt idx="3">
                  <c:v>Заруб.літ.</c:v>
                </c:pt>
                <c:pt idx="4">
                  <c:v>Історія</c:v>
                </c:pt>
                <c:pt idx="5">
                  <c:v>всесв. іст.</c:v>
                </c:pt>
                <c:pt idx="6">
                  <c:v>алгебра</c:v>
                </c:pt>
                <c:pt idx="7">
                  <c:v>геометрія </c:v>
                </c:pt>
                <c:pt idx="8">
                  <c:v>фізика</c:v>
                </c:pt>
                <c:pt idx="9">
                  <c:v>Біологія</c:v>
                </c:pt>
                <c:pt idx="10">
                  <c:v>хімія</c:v>
                </c:pt>
                <c:pt idx="11">
                  <c:v>Географія</c:v>
                </c:pt>
              </c:strCache>
            </c:strRef>
          </c:cat>
          <c:val>
            <c:numRef>
              <c:f>Лист5!$C$6:$N$6</c:f>
              <c:numCache>
                <c:formatCode>0.00%</c:formatCode>
                <c:ptCount val="12"/>
                <c:pt idx="0">
                  <c:v>0.78571428571428559</c:v>
                </c:pt>
                <c:pt idx="1">
                  <c:v>0.9285714285714286</c:v>
                </c:pt>
                <c:pt idx="2">
                  <c:v>0.71428571428571463</c:v>
                </c:pt>
                <c:pt idx="3">
                  <c:v>0.9285714285714286</c:v>
                </c:pt>
                <c:pt idx="4">
                  <c:v>1</c:v>
                </c:pt>
                <c:pt idx="5">
                  <c:v>1</c:v>
                </c:pt>
                <c:pt idx="6">
                  <c:v>0.78571428571428559</c:v>
                </c:pt>
                <c:pt idx="7">
                  <c:v>0.71428571428571463</c:v>
                </c:pt>
                <c:pt idx="8">
                  <c:v>0.78571428571428559</c:v>
                </c:pt>
                <c:pt idx="9">
                  <c:v>0.78571428571428559</c:v>
                </c:pt>
                <c:pt idx="10">
                  <c:v>0.71428571428571463</c:v>
                </c:pt>
                <c:pt idx="11">
                  <c:v>0.9285714285714286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8F1-4D71-965E-6D732EA806E4}"/>
            </c:ext>
          </c:extLst>
        </c:ser>
        <c:shape val="cylinder"/>
        <c:axId val="77514240"/>
        <c:axId val="77515776"/>
        <c:axId val="0"/>
      </c:bar3DChart>
      <c:catAx>
        <c:axId val="77514240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600" b="1"/>
            </a:pPr>
            <a:endParaRPr lang="uk-UA"/>
          </a:p>
        </c:txPr>
        <c:crossAx val="77515776"/>
        <c:crosses val="autoZero"/>
        <c:auto val="1"/>
        <c:lblAlgn val="ctr"/>
        <c:lblOffset val="100"/>
      </c:catAx>
      <c:valAx>
        <c:axId val="77515776"/>
        <c:scaling>
          <c:orientation val="minMax"/>
        </c:scaling>
        <c:axPos val="l"/>
        <c:majorGridlines/>
        <c:numFmt formatCode="0.00%" sourceLinked="1"/>
        <c:majorTickMark val="none"/>
        <c:tickLblPos val="nextTo"/>
        <c:txPr>
          <a:bodyPr/>
          <a:lstStyle/>
          <a:p>
            <a:pPr>
              <a:defRPr sz="1400" b="1"/>
            </a:pPr>
            <a:endParaRPr lang="uk-UA"/>
          </a:p>
        </c:txPr>
        <c:crossAx val="77514240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2000" b="1"/>
          </a:pPr>
          <a:endParaRPr lang="uk-UA"/>
        </a:p>
      </c:txPr>
    </c:legend>
    <c:plotVisOnly val="1"/>
    <c:dispBlanksAs val="gap"/>
  </c:chart>
  <c:spPr>
    <a:solidFill>
      <a:schemeClr val="lt1"/>
    </a:solidFill>
    <a:ln w="25400" cap="flat" cmpd="sng" algn="ctr">
      <a:solidFill>
        <a:schemeClr val="accent5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uk-UA"/>
    </a:p>
  </c:txPr>
  <c:externalData r:id="rId1"/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title>
      <c:tx>
        <c:rich>
          <a:bodyPr/>
          <a:lstStyle/>
          <a:p>
            <a:pPr>
              <a:defRPr sz="2800">
                <a:solidFill>
                  <a:srgbClr val="990000"/>
                </a:solidFill>
              </a:defRPr>
            </a:pPr>
            <a:r>
              <a:rPr lang="uk-UA" sz="2800" baseline="0" dirty="0" smtClean="0">
                <a:solidFill>
                  <a:srgbClr val="990000"/>
                </a:solidFill>
              </a:rPr>
              <a:t> </a:t>
            </a:r>
            <a:r>
              <a:rPr lang="uk-UA" sz="2800" baseline="0" dirty="0" smtClean="0">
                <a:solidFill>
                  <a:srgbClr val="990000"/>
                </a:solidFill>
                <a:latin typeface="Arial Black" pitchFamily="34" charset="0"/>
              </a:rPr>
              <a:t>Українська  мова </a:t>
            </a:r>
          </a:p>
          <a:p>
            <a:pPr>
              <a:defRPr sz="2800">
                <a:solidFill>
                  <a:srgbClr val="990000"/>
                </a:solidFill>
              </a:defRPr>
            </a:pPr>
            <a:r>
              <a:rPr lang="uk-UA" sz="2800" baseline="0" dirty="0" smtClean="0">
                <a:solidFill>
                  <a:srgbClr val="990000"/>
                </a:solidFill>
                <a:latin typeface="Arial Black" pitchFamily="34" charset="0"/>
              </a:rPr>
              <a:t> </a:t>
            </a:r>
            <a:r>
              <a:rPr lang="uk-UA" sz="2800" baseline="0" dirty="0">
                <a:solidFill>
                  <a:srgbClr val="990000"/>
                </a:solidFill>
                <a:latin typeface="Arial Black" pitchFamily="34" charset="0"/>
              </a:rPr>
              <a:t>та </a:t>
            </a:r>
            <a:r>
              <a:rPr lang="uk-UA" sz="2800" baseline="0" dirty="0" smtClean="0">
                <a:solidFill>
                  <a:srgbClr val="990000"/>
                </a:solidFill>
                <a:latin typeface="Arial Black" pitchFamily="34" charset="0"/>
              </a:rPr>
              <a:t>література </a:t>
            </a:r>
            <a:endParaRPr lang="uk-UA" sz="2800" dirty="0">
              <a:solidFill>
                <a:srgbClr val="990000"/>
              </a:solidFill>
              <a:latin typeface="Arial Black" pitchFamily="34" charset="0"/>
            </a:endParaRP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Лист4!$B$1</c:f>
              <c:strCache>
                <c:ptCount val="1"/>
                <c:pt idx="0">
                  <c:v>Річна</c:v>
                </c:pt>
              </c:strCache>
            </c:strRef>
          </c:tx>
          <c:spPr>
            <a:solidFill>
              <a:srgbClr val="CC00CC"/>
            </a:solidFill>
          </c:spPr>
          <c:cat>
            <c:strRef>
              <c:f>Лист4!$A$2:$A$5</c:f>
              <c:strCache>
                <c:ptCount val="4"/>
                <c:pt idx="0">
                  <c:v>Високий рівень</c:v>
                </c:pt>
                <c:pt idx="1">
                  <c:v>Достатній рівень</c:v>
                </c:pt>
                <c:pt idx="2">
                  <c:v>Середній рівень</c:v>
                </c:pt>
                <c:pt idx="3">
                  <c:v>Початковий рівень</c:v>
                </c:pt>
              </c:strCache>
            </c:strRef>
          </c:cat>
          <c:val>
            <c:numRef>
              <c:f>Лист4!$B$2:$B$5</c:f>
              <c:numCache>
                <c:formatCode>General</c:formatCode>
                <c:ptCount val="4"/>
                <c:pt idx="0">
                  <c:v>4</c:v>
                </c:pt>
                <c:pt idx="1">
                  <c:v>3</c:v>
                </c:pt>
                <c:pt idx="2">
                  <c:v>3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982-4850-B64F-F07599702777}"/>
            </c:ext>
          </c:extLst>
        </c:ser>
        <c:ser>
          <c:idx val="1"/>
          <c:order val="1"/>
          <c:tx>
            <c:strRef>
              <c:f>Лист4!$C$1</c:f>
              <c:strCache>
                <c:ptCount val="1"/>
                <c:pt idx="0">
                  <c:v>ДПА/ЗНО</c:v>
                </c:pt>
              </c:strCache>
            </c:strRef>
          </c:tx>
          <c:spPr>
            <a:solidFill>
              <a:srgbClr val="FFC000"/>
            </a:solidFill>
          </c:spPr>
          <c:cat>
            <c:strRef>
              <c:f>Лист4!$A$2:$A$5</c:f>
              <c:strCache>
                <c:ptCount val="4"/>
                <c:pt idx="0">
                  <c:v>Високий рівень</c:v>
                </c:pt>
                <c:pt idx="1">
                  <c:v>Достатній рівень</c:v>
                </c:pt>
                <c:pt idx="2">
                  <c:v>Середній рівень</c:v>
                </c:pt>
                <c:pt idx="3">
                  <c:v>Початковий рівень</c:v>
                </c:pt>
              </c:strCache>
            </c:strRef>
          </c:cat>
          <c:val>
            <c:numRef>
              <c:f>Лист4!$C$2:$C$5</c:f>
              <c:numCache>
                <c:formatCode>General</c:formatCode>
                <c:ptCount val="4"/>
                <c:pt idx="0">
                  <c:v>4</c:v>
                </c:pt>
                <c:pt idx="1">
                  <c:v>2</c:v>
                </c:pt>
                <c:pt idx="2">
                  <c:v>4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982-4850-B64F-F07599702777}"/>
            </c:ext>
          </c:extLst>
        </c:ser>
        <c:axId val="77563776"/>
        <c:axId val="77565312"/>
      </c:barChart>
      <c:catAx>
        <c:axId val="77563776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600" b="1"/>
            </a:pPr>
            <a:endParaRPr lang="uk-UA"/>
          </a:p>
        </c:txPr>
        <c:crossAx val="77565312"/>
        <c:crosses val="autoZero"/>
        <c:auto val="1"/>
        <c:lblAlgn val="ctr"/>
        <c:lblOffset val="100"/>
      </c:catAx>
      <c:valAx>
        <c:axId val="77565312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txPr>
          <a:bodyPr/>
          <a:lstStyle/>
          <a:p>
            <a:pPr>
              <a:defRPr sz="1100" b="1"/>
            </a:pPr>
            <a:endParaRPr lang="uk-UA"/>
          </a:p>
        </c:txPr>
        <c:crossAx val="77563776"/>
        <c:crosses val="autoZero"/>
        <c:crossBetween val="between"/>
      </c:valAx>
      <c:spPr>
        <a:solidFill>
          <a:schemeClr val="accent3">
            <a:lumMod val="40000"/>
            <a:lumOff val="60000"/>
          </a:schemeClr>
        </a:solidFill>
      </c:spPr>
    </c:plotArea>
    <c:legend>
      <c:legendPos val="r"/>
      <c:layout/>
      <c:txPr>
        <a:bodyPr/>
        <a:lstStyle/>
        <a:p>
          <a:pPr>
            <a:defRPr sz="2000" b="1"/>
          </a:pPr>
          <a:endParaRPr lang="uk-UA"/>
        </a:p>
      </c:txPr>
    </c:legend>
    <c:plotVisOnly val="1"/>
    <c:dispBlanksAs val="gap"/>
  </c:chart>
  <c:spPr>
    <a:solidFill>
      <a:srgbClr val="FFFF66"/>
    </a:solidFill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title>
      <c:tx>
        <c:rich>
          <a:bodyPr/>
          <a:lstStyle/>
          <a:p>
            <a:pPr>
              <a:defRPr/>
            </a:pPr>
            <a:r>
              <a:rPr lang="uk-UA" dirty="0" smtClean="0"/>
              <a:t>І семестр 2015-2016</a:t>
            </a:r>
            <a:r>
              <a:rPr lang="uk-UA" baseline="0" dirty="0" smtClean="0"/>
              <a:t> </a:t>
            </a:r>
            <a:r>
              <a:rPr lang="uk-UA" baseline="0" dirty="0" err="1" smtClean="0"/>
              <a:t>н.р</a:t>
            </a:r>
            <a:r>
              <a:rPr lang="uk-UA" baseline="0" dirty="0" smtClean="0"/>
              <a:t>.</a:t>
            </a:r>
            <a:endParaRPr lang="uk-UA" dirty="0"/>
          </a:p>
        </c:rich>
      </c:tx>
      <c:layout/>
      <c:spPr>
        <a:solidFill>
          <a:schemeClr val="accent3">
            <a:lumMod val="20000"/>
            <a:lumOff val="80000"/>
          </a:schemeClr>
        </a:solidFill>
      </c:sp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explosion val="25"/>
          <c:dPt>
            <c:idx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B767-47B2-8277-C8A591F0EAB6}"/>
              </c:ext>
            </c:extLst>
          </c:dPt>
          <c:dPt>
            <c:idx val="1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767-47B2-8277-C8A591F0EAB6}"/>
              </c:ext>
            </c:extLst>
          </c:dPt>
          <c:dPt>
            <c:idx val="2"/>
            <c:spPr>
              <a:solidFill>
                <a:srgbClr val="0070C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B767-47B2-8277-C8A591F0EAB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uk-UA"/>
              </a:p>
            </c:tx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Лист11!$P$4:$R$4</c:f>
              <c:strCache>
                <c:ptCount val="3"/>
                <c:pt idx="0">
                  <c:v>високий</c:v>
                </c:pt>
                <c:pt idx="1">
                  <c:v>достатній</c:v>
                </c:pt>
                <c:pt idx="2">
                  <c:v>середній</c:v>
                </c:pt>
              </c:strCache>
            </c:strRef>
          </c:cat>
          <c:val>
            <c:numRef>
              <c:f>Лист11!$P$5:$R$5</c:f>
              <c:numCache>
                <c:formatCode>0%</c:formatCode>
                <c:ptCount val="3"/>
                <c:pt idx="0">
                  <c:v>0.31250000000000072</c:v>
                </c:pt>
                <c:pt idx="1">
                  <c:v>0.62500000000000155</c:v>
                </c:pt>
                <c:pt idx="2">
                  <c:v>6.25E-2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767-47B2-8277-C8A591F0EAB6}"/>
            </c:ext>
          </c:extLst>
        </c:ser>
        <c:dLbls>
          <c:showCatName val="1"/>
          <c:showPercent val="1"/>
        </c:dLbls>
      </c:pie3DChart>
      <c:spPr>
        <a:solidFill>
          <a:schemeClr val="accent3">
            <a:lumMod val="20000"/>
            <a:lumOff val="80000"/>
          </a:schemeClr>
        </a:solidFill>
      </c:spPr>
    </c:plotArea>
    <c:plotVisOnly val="1"/>
    <c:dispBlanksAs val="zero"/>
  </c:chart>
  <c:spPr>
    <a:solidFill>
      <a:srgbClr val="FFCCCC"/>
    </a:solidFill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title>
      <c:tx>
        <c:rich>
          <a:bodyPr/>
          <a:lstStyle/>
          <a:p>
            <a:pPr>
              <a:defRPr sz="2400" b="1"/>
            </a:pPr>
            <a:r>
              <a:rPr lang="uk-UA" sz="2000" b="1" dirty="0"/>
              <a:t>Директорська </a:t>
            </a:r>
            <a:r>
              <a:rPr lang="uk-UA" sz="2000" b="1" dirty="0" smtClean="0"/>
              <a:t>контрольна   </a:t>
            </a:r>
          </a:p>
          <a:p>
            <a:pPr>
              <a:defRPr sz="2400" b="1"/>
            </a:pPr>
            <a:r>
              <a:rPr lang="uk-UA" sz="2400" b="1" dirty="0" smtClean="0"/>
              <a:t>(</a:t>
            </a:r>
            <a:r>
              <a:rPr lang="uk-UA" sz="2400" b="1" dirty="0"/>
              <a:t>14 учнів)</a:t>
            </a:r>
          </a:p>
        </c:rich>
      </c:tx>
      <c:layout>
        <c:manualLayout>
          <c:xMode val="edge"/>
          <c:yMode val="edge"/>
          <c:x val="1.6676833299918586E-3"/>
          <c:y val="0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4.8956178255917623E-2"/>
          <c:y val="0.25945820348805432"/>
          <c:w val="0.90770410404944823"/>
          <c:h val="0.64542194471038661"/>
        </c:manualLayout>
      </c:layout>
      <c:pie3DChart>
        <c:varyColors val="1"/>
        <c:ser>
          <c:idx val="0"/>
          <c:order val="0"/>
          <c:explosion val="25"/>
          <c:dPt>
            <c:idx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D613-47CD-BFCB-8A2FADD298E6}"/>
              </c:ext>
            </c:extLst>
          </c:dPt>
          <c:dPt>
            <c:idx val="1"/>
            <c:spPr>
              <a:solidFill>
                <a:srgbClr val="CC66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613-47CD-BFCB-8A2FADD298E6}"/>
              </c:ext>
            </c:extLst>
          </c:dPt>
          <c:dLbls>
            <c:dLbl>
              <c:idx val="0"/>
              <c:layout>
                <c:manualLayout>
                  <c:x val="-0.13075840240245398"/>
                  <c:y val="7.590147906010454E-2"/>
                </c:manualLayout>
              </c:layout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613-47CD-BFCB-8A2FADD298E6}"/>
                </c:ext>
              </c:extLst>
            </c:dLbl>
            <c:dLbl>
              <c:idx val="2"/>
              <c:layout>
                <c:manualLayout>
                  <c:x val="8.8371966539690719E-2"/>
                  <c:y val="0.14534915506800294"/>
                </c:manualLayout>
              </c:layout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613-47CD-BFCB-8A2FADD298E6}"/>
                </c:ext>
              </c:extLst>
            </c:dLbl>
            <c:dLbl>
              <c:idx val="3"/>
              <c:layout>
                <c:manualLayout>
                  <c:x val="0.35521036399390893"/>
                  <c:y val="-7.1827801956229564E-2"/>
                </c:manualLayout>
              </c:layout>
              <c:spPr/>
              <c:txPr>
                <a:bodyPr/>
                <a:lstStyle/>
                <a:p>
                  <a:pPr>
                    <a:defRPr sz="1200" b="1"/>
                  </a:pPr>
                  <a:endParaRPr lang="uk-UA"/>
                </a:p>
              </c:txPr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613-47CD-BFCB-8A2FADD298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uk-UA"/>
              </a:p>
            </c:tx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Лист13!$F$2:$F$5</c:f>
              <c:strCache>
                <c:ptCount val="4"/>
                <c:pt idx="0">
                  <c:v>високий</c:v>
                </c:pt>
                <c:pt idx="1">
                  <c:v>достатній</c:v>
                </c:pt>
                <c:pt idx="2">
                  <c:v>середній</c:v>
                </c:pt>
                <c:pt idx="3">
                  <c:v>початковий</c:v>
                </c:pt>
              </c:strCache>
            </c:strRef>
          </c:cat>
          <c:val>
            <c:numRef>
              <c:f>Лист13!$G$2:$G$5</c:f>
              <c:numCache>
                <c:formatCode>General</c:formatCode>
                <c:ptCount val="4"/>
                <c:pt idx="0">
                  <c:v>3</c:v>
                </c:pt>
                <c:pt idx="1">
                  <c:v>9</c:v>
                </c:pt>
                <c:pt idx="2">
                  <c:v>2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613-47CD-BFCB-8A2FADD298E6}"/>
            </c:ext>
          </c:extLst>
        </c:ser>
        <c:dLbls>
          <c:showCatName val="1"/>
          <c:showPercent val="1"/>
        </c:dLbls>
      </c:pie3DChart>
      <c:spPr>
        <a:solidFill>
          <a:srgbClr val="FFFF00"/>
        </a:solidFill>
      </c:spPr>
    </c:plotArea>
    <c:plotVisOnly val="1"/>
    <c:dispBlanksAs val="zero"/>
  </c:chart>
  <c:spPr>
    <a:solidFill>
      <a:schemeClr val="accent5">
        <a:lumMod val="60000"/>
        <a:lumOff val="40000"/>
      </a:schemeClr>
    </a:solidFill>
  </c:sp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title>
      <c:tx>
        <c:rich>
          <a:bodyPr/>
          <a:lstStyle/>
          <a:p>
            <a:pPr>
              <a:defRPr/>
            </a:pPr>
            <a:r>
              <a:rPr lang="uk-UA" sz="1600" dirty="0" smtClean="0"/>
              <a:t> І </a:t>
            </a:r>
            <a:r>
              <a:rPr lang="uk-UA" sz="1600" dirty="0"/>
              <a:t>СЕМЕСТР 2015-2016 </a:t>
            </a:r>
            <a:r>
              <a:rPr lang="uk-UA" sz="1600" dirty="0" err="1"/>
              <a:t>н.р</a:t>
            </a:r>
            <a:r>
              <a:rPr lang="uk-UA" sz="1600" dirty="0"/>
              <a:t>. </a:t>
            </a:r>
            <a:r>
              <a:rPr lang="uk-UA" sz="1600" dirty="0" smtClean="0"/>
              <a:t> </a:t>
            </a:r>
            <a:endParaRPr lang="uk-UA" sz="1600" dirty="0"/>
          </a:p>
        </c:rich>
      </c:tx>
      <c:layout/>
      <c:spPr>
        <a:solidFill>
          <a:srgbClr val="FFCCCC"/>
        </a:solidFill>
      </c:sp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explosion val="66"/>
          <c:dPt>
            <c:idx val="0"/>
            <c:explosion val="41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1319-4B62-9703-0345E9D2EEE4}"/>
              </c:ext>
            </c:extLst>
          </c:dPt>
          <c:dPt>
            <c:idx val="1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319-4B62-9703-0345E9D2EEE4}"/>
              </c:ext>
            </c:extLst>
          </c:dPt>
          <c:dPt>
            <c:idx val="2"/>
            <c:explosion val="22"/>
            <c:extLst xmlns:c16r2="http://schemas.microsoft.com/office/drawing/2015/06/chart">
              <c:ext xmlns:c16="http://schemas.microsoft.com/office/drawing/2014/chart" uri="{C3380CC4-5D6E-409C-BE32-E72D297353CC}">
                <c16:uniqueId val="{00000002-1319-4B62-9703-0345E9D2EEE4}"/>
              </c:ext>
            </c:extLst>
          </c:dPt>
          <c:dLbls>
            <c:dLbl>
              <c:idx val="2"/>
              <c:layout>
                <c:manualLayout>
                  <c:x val="8.9678477690289648E-3"/>
                  <c:y val="3.7421988918052006E-2"/>
                </c:manualLayout>
              </c:layout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319-4B62-9703-0345E9D2EEE4}"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319-4B62-9703-0345E9D2EE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/>
                </a:pPr>
                <a:endParaRPr lang="uk-UA"/>
              </a:p>
            </c:tx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'4 клас'!$P$4:$S$4</c:f>
              <c:strCache>
                <c:ptCount val="4"/>
                <c:pt idx="0">
                  <c:v>високий</c:v>
                </c:pt>
                <c:pt idx="1">
                  <c:v>достатній</c:v>
                </c:pt>
                <c:pt idx="2">
                  <c:v>середній</c:v>
                </c:pt>
                <c:pt idx="3">
                  <c:v>початковий</c:v>
                </c:pt>
              </c:strCache>
            </c:strRef>
          </c:cat>
          <c:val>
            <c:numRef>
              <c:f>'4 клас'!$P$5:$S$5</c:f>
              <c:numCache>
                <c:formatCode>0%</c:formatCode>
                <c:ptCount val="4"/>
                <c:pt idx="0">
                  <c:v>0.18750000000000039</c:v>
                </c:pt>
                <c:pt idx="1">
                  <c:v>0.75000000000000155</c:v>
                </c:pt>
                <c:pt idx="2">
                  <c:v>6.25E-2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319-4B62-9703-0345E9D2EEE4}"/>
            </c:ext>
          </c:extLst>
        </c:ser>
        <c:dLbls>
          <c:showCatName val="1"/>
          <c:showPercent val="1"/>
        </c:dLbls>
      </c:pie3DChart>
      <c:spPr>
        <a:solidFill>
          <a:srgbClr val="FFCCCC"/>
        </a:solidFill>
        <a:ln>
          <a:solidFill>
            <a:schemeClr val="accent4">
              <a:lumMod val="60000"/>
              <a:lumOff val="40000"/>
            </a:schemeClr>
          </a:solidFill>
        </a:ln>
      </c:spPr>
    </c:plotArea>
    <c:plotVisOnly val="1"/>
    <c:dispBlanksAs val="zero"/>
  </c:chart>
  <c:spPr>
    <a:solidFill>
      <a:schemeClr val="accent3">
        <a:lumMod val="20000"/>
        <a:lumOff val="80000"/>
      </a:schemeClr>
    </a:solidFill>
  </c:sp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title>
      <c:tx>
        <c:rich>
          <a:bodyPr/>
          <a:lstStyle/>
          <a:p>
            <a:pPr>
              <a:defRPr/>
            </a:pPr>
            <a:r>
              <a:rPr lang="uk-UA"/>
              <a:t>Директорська К.Р. (13 учнів)</a:t>
            </a:r>
          </a:p>
        </c:rich>
      </c:tx>
      <c:layout/>
      <c:spPr>
        <a:solidFill>
          <a:srgbClr val="FFFF00"/>
        </a:solidFill>
      </c:sp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explosion val="25"/>
          <c:dPt>
            <c:idx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785E-4698-B1F1-E4C64BD983CE}"/>
              </c:ext>
            </c:extLst>
          </c:dPt>
          <c:dPt>
            <c:idx val="1"/>
            <c:spPr>
              <a:solidFill>
                <a:srgbClr val="FF00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85E-4698-B1F1-E4C64BD983CE}"/>
              </c:ext>
            </c:extLst>
          </c:dPt>
          <c:dLbls>
            <c:dLbl>
              <c:idx val="3"/>
              <c:layout>
                <c:manualLayout>
                  <c:x val="0.38123929837391785"/>
                  <c:y val="7.3221695726460451E-2"/>
                </c:manualLayout>
              </c:layout>
              <c:spPr/>
              <c:txPr>
                <a:bodyPr/>
                <a:lstStyle/>
                <a:p>
                  <a:pPr>
                    <a:defRPr sz="1200" b="1"/>
                  </a:pPr>
                  <a:endParaRPr lang="uk-UA"/>
                </a:p>
              </c:txPr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85E-4698-B1F1-E4C64BD983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uk-UA"/>
              </a:p>
            </c:tx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Лист14!$F$2:$F$5</c:f>
              <c:strCache>
                <c:ptCount val="4"/>
                <c:pt idx="0">
                  <c:v>високий</c:v>
                </c:pt>
                <c:pt idx="1">
                  <c:v>достатній</c:v>
                </c:pt>
                <c:pt idx="2">
                  <c:v>середній</c:v>
                </c:pt>
                <c:pt idx="3">
                  <c:v>початковий</c:v>
                </c:pt>
              </c:strCache>
            </c:strRef>
          </c:cat>
          <c:val>
            <c:numRef>
              <c:f>Лист14!$G$2:$G$5</c:f>
              <c:numCache>
                <c:formatCode>General</c:formatCode>
                <c:ptCount val="4"/>
                <c:pt idx="0">
                  <c:v>3</c:v>
                </c:pt>
                <c:pt idx="1">
                  <c:v>6</c:v>
                </c:pt>
                <c:pt idx="2">
                  <c:v>4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85E-4698-B1F1-E4C64BD983CE}"/>
            </c:ext>
          </c:extLst>
        </c:ser>
        <c:dLbls>
          <c:showCatName val="1"/>
          <c:showPercent val="1"/>
        </c:dLbls>
      </c:pie3DChart>
      <c:spPr>
        <a:solidFill>
          <a:srgbClr val="FFFF00"/>
        </a:solidFill>
      </c:spPr>
    </c:plotArea>
    <c:plotVisOnly val="1"/>
    <c:dispBlanksAs val="zero"/>
  </c:chart>
  <c:spPr>
    <a:solidFill>
      <a:srgbClr val="FFCC99"/>
    </a:solidFill>
  </c:sp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title>
      <c:tx>
        <c:rich>
          <a:bodyPr/>
          <a:lstStyle/>
          <a:p>
            <a:pPr>
              <a:defRPr/>
            </a:pPr>
            <a:r>
              <a:rPr lang="uk-UA"/>
              <a:t>І семестр  (4 учня) </a:t>
            </a:r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8.7500000000000008E-2"/>
          <c:y val="0.33582895888014169"/>
          <c:w val="0.81388888888889033"/>
          <c:h val="0.64767096821230674"/>
        </c:manualLayout>
      </c:layout>
      <c:pie3DChart>
        <c:varyColors val="1"/>
        <c:ser>
          <c:idx val="0"/>
          <c:order val="0"/>
          <c:explosion val="25"/>
          <c:dPt>
            <c:idx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9F64-4EA7-A052-2CC58C340C3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uk-UA"/>
              </a:p>
            </c:tx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Лист11!$F$2:$F$5</c:f>
              <c:strCache>
                <c:ptCount val="4"/>
                <c:pt idx="0">
                  <c:v>високий </c:v>
                </c:pt>
                <c:pt idx="1">
                  <c:v>достатній</c:v>
                </c:pt>
                <c:pt idx="2">
                  <c:v>середній</c:v>
                </c:pt>
                <c:pt idx="3">
                  <c:v>низький</c:v>
                </c:pt>
              </c:strCache>
            </c:strRef>
          </c:cat>
          <c:val>
            <c:numRef>
              <c:f>Лист11!$G$2:$G$5</c:f>
              <c:numCache>
                <c:formatCode>General</c:formatCode>
                <c:ptCount val="4"/>
                <c:pt idx="0">
                  <c:v>3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F64-4EA7-A052-2CC58C340C32}"/>
            </c:ext>
          </c:extLst>
        </c:ser>
        <c:dLbls>
          <c:showCatName val="1"/>
          <c:showPercent val="1"/>
        </c:dLbls>
      </c:pie3DChart>
    </c:plotArea>
    <c:plotVisOnly val="1"/>
    <c:dispBlanksAs val="zero"/>
  </c:chart>
  <c:spPr>
    <a:solidFill>
      <a:srgbClr val="92D050"/>
    </a:solidFill>
  </c:spPr>
  <c:externalData r:id="rId1"/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title>
      <c:tx>
        <c:rich>
          <a:bodyPr/>
          <a:lstStyle/>
          <a:p>
            <a:pPr>
              <a:defRPr/>
            </a:pPr>
            <a:r>
              <a:rPr lang="uk-UA" dirty="0" smtClean="0"/>
              <a:t>Директорська </a:t>
            </a:r>
            <a:r>
              <a:rPr lang="uk-UA" dirty="0" err="1" smtClean="0"/>
              <a:t>к.р</a:t>
            </a:r>
            <a:r>
              <a:rPr lang="uk-UA" dirty="0" smtClean="0"/>
              <a:t>.  </a:t>
            </a:r>
            <a:r>
              <a:rPr lang="uk-UA" dirty="0"/>
              <a:t>(4 учня) </a:t>
            </a:r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8.7500000000000008E-2"/>
          <c:y val="0.33582895888014169"/>
          <c:w val="0.81388888888889033"/>
          <c:h val="0.64767096821230674"/>
        </c:manualLayout>
      </c:layout>
      <c:pie3DChart>
        <c:varyColors val="1"/>
        <c:ser>
          <c:idx val="0"/>
          <c:order val="0"/>
          <c:explosion val="25"/>
          <c:dPt>
            <c:idx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D2DF-435A-A196-8E269559BAC2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00" b="1">
                      <a:solidFill>
                        <a:schemeClr val="bg1"/>
                      </a:solidFill>
                    </a:defRPr>
                  </a:pPr>
                  <a:endParaRPr lang="uk-UA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uk-UA"/>
              </a:p>
            </c:tx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Лист11!$F$2:$F$5</c:f>
              <c:strCache>
                <c:ptCount val="4"/>
                <c:pt idx="0">
                  <c:v>високий </c:v>
                </c:pt>
                <c:pt idx="1">
                  <c:v>достатній</c:v>
                </c:pt>
                <c:pt idx="2">
                  <c:v>середній</c:v>
                </c:pt>
                <c:pt idx="3">
                  <c:v>низький</c:v>
                </c:pt>
              </c:strCache>
            </c:strRef>
          </c:cat>
          <c:val>
            <c:numRef>
              <c:f>Лист11!$G$2:$G$5</c:f>
              <c:numCache>
                <c:formatCode>General</c:formatCode>
                <c:ptCount val="4"/>
                <c:pt idx="0">
                  <c:v>3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2DF-435A-A196-8E269559BAC2}"/>
            </c:ext>
          </c:extLst>
        </c:ser>
        <c:dLbls>
          <c:showCatName val="1"/>
          <c:showPercent val="1"/>
        </c:dLbls>
      </c:pie3DChart>
    </c:plotArea>
    <c:plotVisOnly val="1"/>
    <c:dispBlanksAs val="zero"/>
  </c:chart>
  <c:spPr>
    <a:solidFill>
      <a:srgbClr val="FFFF00"/>
    </a:solidFill>
  </c:spPr>
  <c:externalData r:id="rId1"/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uk-UA"/>
  <c:chart>
    <c:title>
      <c:tx>
        <c:rich>
          <a:bodyPr/>
          <a:lstStyle/>
          <a:p>
            <a:pPr>
              <a:defRPr/>
            </a:pPr>
            <a:r>
              <a:rPr lang="uk-UA"/>
              <a:t>І семестр  (4 учня) </a:t>
            </a:r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8.7500000000000008E-2"/>
          <c:y val="0.33582895888014147"/>
          <c:w val="0.81388888888889011"/>
          <c:h val="0.64767096821230674"/>
        </c:manualLayout>
      </c:layout>
      <c:pie3DChart>
        <c:varyColors val="1"/>
        <c:ser>
          <c:idx val="0"/>
          <c:order val="0"/>
          <c:explosion val="25"/>
          <c:dPt>
            <c:idx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C4B4-40A7-B653-077A77449FF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uk-UA"/>
              </a:p>
            </c:tx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Лист11!$F$2:$F$5</c:f>
              <c:strCache>
                <c:ptCount val="4"/>
                <c:pt idx="0">
                  <c:v>високий </c:v>
                </c:pt>
                <c:pt idx="1">
                  <c:v>достатній</c:v>
                </c:pt>
                <c:pt idx="2">
                  <c:v>середній</c:v>
                </c:pt>
                <c:pt idx="3">
                  <c:v>низький</c:v>
                </c:pt>
              </c:strCache>
            </c:strRef>
          </c:cat>
          <c:val>
            <c:numRef>
              <c:f>Лист11!$G$2:$G$5</c:f>
              <c:numCache>
                <c:formatCode>General</c:formatCode>
                <c:ptCount val="4"/>
                <c:pt idx="0">
                  <c:v>3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4B4-40A7-B653-077A77449FF1}"/>
            </c:ext>
          </c:extLst>
        </c:ser>
        <c:dLbls>
          <c:showCatName val="1"/>
          <c:showPercent val="1"/>
        </c:dLbls>
      </c:pie3DChart>
    </c:plotArea>
    <c:plotVisOnly val="1"/>
    <c:dispBlanksAs val="zero"/>
  </c:chart>
  <c:spPr>
    <a:solidFill>
      <a:srgbClr val="92D050"/>
    </a:solidFill>
  </c:spPr>
  <c:externalData r:id="rId1"/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8F7CDC-FC58-4492-8796-B84E49A32BA4}" type="doc">
      <dgm:prSet loTypeId="urn:microsoft.com/office/officeart/2005/8/layout/cycle1" loCatId="cycle" qsTypeId="urn:microsoft.com/office/officeart/2005/8/quickstyle/3d2#1" qsCatId="3D" csTypeId="urn:microsoft.com/office/officeart/2005/8/colors/colorful1#1" csCatId="colorful" phldr="1"/>
      <dgm:spPr/>
      <dgm:t>
        <a:bodyPr/>
        <a:lstStyle/>
        <a:p>
          <a:endParaRPr lang="uk-UA"/>
        </a:p>
      </dgm:t>
    </dgm:pt>
    <dgm:pt modelId="{CD0575B2-E774-4EE2-B3B1-6968FF438CAB}" type="pres">
      <dgm:prSet presAssocID="{8D8F7CDC-FC58-4492-8796-B84E49A32BA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</dgm:ptLst>
  <dgm:cxnLst>
    <dgm:cxn modelId="{624BE091-DA8C-45FC-9C22-02A8CC724BE3}" type="presOf" srcId="{8D8F7CDC-FC58-4492-8796-B84E49A32BA4}" destId="{CD0575B2-E774-4EE2-B3B1-6968FF438CAB}" srcOrd="0" destOrd="0" presId="urn:microsoft.com/office/officeart/2005/8/layout/cycle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E9CED9-0907-406C-A998-0A6438221AB9}" type="doc">
      <dgm:prSet loTypeId="urn:microsoft.com/office/officeart/2005/8/layout/hierarchy1" loCatId="hierarchy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B7ABC76B-D4E3-4105-BC7B-193F4C31A8EC}">
      <dgm:prSet phldrT="[Текст]" custT="1"/>
      <dgm:spPr/>
      <dgm:t>
        <a:bodyPr/>
        <a:lstStyle/>
        <a:p>
          <a:r>
            <a:rPr lang="uk-UA" sz="2000" dirty="0" smtClean="0">
              <a:latin typeface="Arial Black" pitchFamily="34" charset="0"/>
            </a:rPr>
            <a:t>Президент </a:t>
          </a:r>
          <a:r>
            <a:rPr lang="uk-UA" sz="2400" dirty="0" smtClean="0">
              <a:latin typeface="Arial Black" pitchFamily="34" charset="0"/>
            </a:rPr>
            <a:t>шкільного</a:t>
          </a:r>
          <a:r>
            <a:rPr lang="uk-UA" sz="2000" dirty="0" smtClean="0">
              <a:latin typeface="Arial Black" pitchFamily="34" charset="0"/>
            </a:rPr>
            <a:t> самоврядування</a:t>
          </a:r>
          <a:endParaRPr lang="uk-UA" sz="2000" dirty="0">
            <a:latin typeface="Arial Black" pitchFamily="34" charset="0"/>
          </a:endParaRPr>
        </a:p>
      </dgm:t>
    </dgm:pt>
    <dgm:pt modelId="{D057DA06-1AE2-4945-A7FC-8640A07817E5}" type="parTrans" cxnId="{E10EA2CF-5666-44E2-878C-013AE265E2CC}">
      <dgm:prSet/>
      <dgm:spPr/>
      <dgm:t>
        <a:bodyPr/>
        <a:lstStyle/>
        <a:p>
          <a:endParaRPr lang="uk-UA">
            <a:latin typeface="Arial Black" pitchFamily="34" charset="0"/>
          </a:endParaRPr>
        </a:p>
      </dgm:t>
    </dgm:pt>
    <dgm:pt modelId="{3369E0B8-E6F3-4BA4-B716-03D3CDC35F80}" type="sibTrans" cxnId="{E10EA2CF-5666-44E2-878C-013AE265E2CC}">
      <dgm:prSet/>
      <dgm:spPr/>
      <dgm:t>
        <a:bodyPr/>
        <a:lstStyle/>
        <a:p>
          <a:endParaRPr lang="uk-UA">
            <a:latin typeface="Arial Black" pitchFamily="34" charset="0"/>
          </a:endParaRPr>
        </a:p>
      </dgm:t>
    </dgm:pt>
    <dgm:pt modelId="{361BAEE3-4324-4664-B465-20E33D608C27}">
      <dgm:prSet phldrT="[Текст]" custT="1"/>
      <dgm:spPr/>
      <dgm:t>
        <a:bodyPr/>
        <a:lstStyle/>
        <a:p>
          <a:r>
            <a:rPr lang="uk-UA" sz="1800" dirty="0" err="1" smtClean="0">
              <a:latin typeface="Arial Black" pitchFamily="34" charset="0"/>
            </a:rPr>
            <a:t>Прем̓єр-міністр</a:t>
          </a:r>
          <a:endParaRPr lang="uk-UA" sz="1800" dirty="0">
            <a:latin typeface="Arial Black" pitchFamily="34" charset="0"/>
          </a:endParaRPr>
        </a:p>
      </dgm:t>
    </dgm:pt>
    <dgm:pt modelId="{C9D0C50E-05ED-4725-BE14-986EB9C8A0A8}" type="parTrans" cxnId="{303B2209-8EF9-4ED2-A77D-95DBD7308475}">
      <dgm:prSet/>
      <dgm:spPr/>
      <dgm:t>
        <a:bodyPr/>
        <a:lstStyle/>
        <a:p>
          <a:endParaRPr lang="uk-UA">
            <a:latin typeface="Arial Black" pitchFamily="34" charset="0"/>
          </a:endParaRPr>
        </a:p>
      </dgm:t>
    </dgm:pt>
    <dgm:pt modelId="{5501B3E8-1AD1-4AD7-8D66-9D3E0517CF02}" type="sibTrans" cxnId="{303B2209-8EF9-4ED2-A77D-95DBD7308475}">
      <dgm:prSet/>
      <dgm:spPr/>
      <dgm:t>
        <a:bodyPr/>
        <a:lstStyle/>
        <a:p>
          <a:endParaRPr lang="uk-UA">
            <a:latin typeface="Arial Black" pitchFamily="34" charset="0"/>
          </a:endParaRPr>
        </a:p>
      </dgm:t>
    </dgm:pt>
    <dgm:pt modelId="{A53C9A2B-E561-4FC7-93E3-23E6D7457A59}">
      <dgm:prSet phldrT="[Текст]"/>
      <dgm:spPr/>
      <dgm:t>
        <a:bodyPr/>
        <a:lstStyle/>
        <a:p>
          <a:r>
            <a:rPr lang="uk-UA" dirty="0" smtClean="0">
              <a:latin typeface="Arial Black" pitchFamily="34" charset="0"/>
            </a:rPr>
            <a:t>Міністерство  науки</a:t>
          </a:r>
          <a:endParaRPr lang="uk-UA" dirty="0">
            <a:latin typeface="Arial Black" pitchFamily="34" charset="0"/>
          </a:endParaRPr>
        </a:p>
      </dgm:t>
    </dgm:pt>
    <dgm:pt modelId="{F6FFD7A5-E1FF-430F-9BF4-1ACDBD48A79A}" type="parTrans" cxnId="{2CBE8685-44A9-4B10-B2CB-37A7CACEF1BC}">
      <dgm:prSet/>
      <dgm:spPr/>
      <dgm:t>
        <a:bodyPr/>
        <a:lstStyle/>
        <a:p>
          <a:endParaRPr lang="uk-UA">
            <a:latin typeface="Arial Black" pitchFamily="34" charset="0"/>
          </a:endParaRPr>
        </a:p>
      </dgm:t>
    </dgm:pt>
    <dgm:pt modelId="{49803332-8645-4187-B9CA-6ECC65788383}" type="sibTrans" cxnId="{2CBE8685-44A9-4B10-B2CB-37A7CACEF1BC}">
      <dgm:prSet/>
      <dgm:spPr/>
      <dgm:t>
        <a:bodyPr/>
        <a:lstStyle/>
        <a:p>
          <a:endParaRPr lang="uk-UA">
            <a:latin typeface="Arial Black" pitchFamily="34" charset="0"/>
          </a:endParaRPr>
        </a:p>
      </dgm:t>
    </dgm:pt>
    <dgm:pt modelId="{3EE6DB7A-6202-4989-A65D-7891DC240C70}">
      <dgm:prSet phldrT="[Текст]" custT="1"/>
      <dgm:spPr/>
      <dgm:t>
        <a:bodyPr/>
        <a:lstStyle/>
        <a:p>
          <a:r>
            <a:rPr lang="uk-UA" sz="1800" dirty="0" smtClean="0">
              <a:latin typeface="Arial Black" pitchFamily="34" charset="0"/>
            </a:rPr>
            <a:t>Парламент</a:t>
          </a:r>
          <a:endParaRPr lang="uk-UA" sz="1800" dirty="0">
            <a:latin typeface="Arial Black" pitchFamily="34" charset="0"/>
          </a:endParaRPr>
        </a:p>
      </dgm:t>
    </dgm:pt>
    <dgm:pt modelId="{CDFD264E-3352-4034-96DA-45F244DEB943}" type="parTrans" cxnId="{B0BCF931-062E-4ADF-B086-8A7115656FC5}">
      <dgm:prSet/>
      <dgm:spPr/>
      <dgm:t>
        <a:bodyPr/>
        <a:lstStyle/>
        <a:p>
          <a:endParaRPr lang="uk-UA">
            <a:latin typeface="Arial Black" pitchFamily="34" charset="0"/>
          </a:endParaRPr>
        </a:p>
      </dgm:t>
    </dgm:pt>
    <dgm:pt modelId="{8C1C9B1D-1F7E-4036-9BD9-6B7E57003600}" type="sibTrans" cxnId="{B0BCF931-062E-4ADF-B086-8A7115656FC5}">
      <dgm:prSet/>
      <dgm:spPr/>
      <dgm:t>
        <a:bodyPr/>
        <a:lstStyle/>
        <a:p>
          <a:endParaRPr lang="uk-UA">
            <a:latin typeface="Arial Black" pitchFamily="34" charset="0"/>
          </a:endParaRPr>
        </a:p>
      </dgm:t>
    </dgm:pt>
    <dgm:pt modelId="{E02C324B-1CEE-446D-8327-927AC264B5AA}">
      <dgm:prSet phldrT="[Текст]"/>
      <dgm:spPr/>
      <dgm:t>
        <a:bodyPr/>
        <a:lstStyle/>
        <a:p>
          <a:r>
            <a:rPr lang="uk-UA" dirty="0" smtClean="0">
              <a:latin typeface="Arial Black" pitchFamily="34" charset="0"/>
            </a:rPr>
            <a:t>Міністерство культури</a:t>
          </a:r>
          <a:endParaRPr lang="uk-UA" dirty="0">
            <a:latin typeface="Arial Black" pitchFamily="34" charset="0"/>
          </a:endParaRPr>
        </a:p>
      </dgm:t>
    </dgm:pt>
    <dgm:pt modelId="{EF382565-7593-48DA-9963-FF13D554142C}" type="parTrans" cxnId="{524FAD39-C85D-4281-AD8B-FBDFC173125B}">
      <dgm:prSet/>
      <dgm:spPr/>
      <dgm:t>
        <a:bodyPr/>
        <a:lstStyle/>
        <a:p>
          <a:endParaRPr lang="uk-UA">
            <a:latin typeface="Arial Black" pitchFamily="34" charset="0"/>
          </a:endParaRPr>
        </a:p>
      </dgm:t>
    </dgm:pt>
    <dgm:pt modelId="{33D373DC-2FE5-4601-AAF1-6CBBDC509EE7}" type="sibTrans" cxnId="{524FAD39-C85D-4281-AD8B-FBDFC173125B}">
      <dgm:prSet/>
      <dgm:spPr/>
      <dgm:t>
        <a:bodyPr/>
        <a:lstStyle/>
        <a:p>
          <a:endParaRPr lang="uk-UA">
            <a:latin typeface="Arial Black" pitchFamily="34" charset="0"/>
          </a:endParaRPr>
        </a:p>
      </dgm:t>
    </dgm:pt>
    <dgm:pt modelId="{61D5687D-956F-4FF3-BC27-804DF6550AC9}">
      <dgm:prSet phldrT="[Текст]"/>
      <dgm:spPr/>
      <dgm:t>
        <a:bodyPr/>
        <a:lstStyle/>
        <a:p>
          <a:r>
            <a:rPr lang="uk-UA" dirty="0" smtClean="0">
              <a:latin typeface="Arial Black" pitchFamily="34" charset="0"/>
            </a:rPr>
            <a:t>Міністерство спорту</a:t>
          </a:r>
          <a:endParaRPr lang="uk-UA" dirty="0">
            <a:latin typeface="Arial Black" pitchFamily="34" charset="0"/>
          </a:endParaRPr>
        </a:p>
      </dgm:t>
    </dgm:pt>
    <dgm:pt modelId="{57706BFD-B591-4B25-BC61-19325711B425}" type="parTrans" cxnId="{826B844D-9541-479B-982D-A3E2A8AA4B73}">
      <dgm:prSet/>
      <dgm:spPr/>
      <dgm:t>
        <a:bodyPr/>
        <a:lstStyle/>
        <a:p>
          <a:endParaRPr lang="uk-UA">
            <a:latin typeface="Arial Black" pitchFamily="34" charset="0"/>
          </a:endParaRPr>
        </a:p>
      </dgm:t>
    </dgm:pt>
    <dgm:pt modelId="{43F910B5-4A8A-4CD1-A6A4-835BA70027B1}" type="sibTrans" cxnId="{826B844D-9541-479B-982D-A3E2A8AA4B73}">
      <dgm:prSet/>
      <dgm:spPr/>
      <dgm:t>
        <a:bodyPr/>
        <a:lstStyle/>
        <a:p>
          <a:endParaRPr lang="uk-UA">
            <a:latin typeface="Arial Black" pitchFamily="34" charset="0"/>
          </a:endParaRPr>
        </a:p>
      </dgm:t>
    </dgm:pt>
    <dgm:pt modelId="{A41FB88B-AE18-415A-BFC5-E06AA626D3F7}">
      <dgm:prSet phldrT="[Текст]"/>
      <dgm:spPr/>
      <dgm:t>
        <a:bodyPr/>
        <a:lstStyle/>
        <a:p>
          <a:r>
            <a:rPr lang="uk-UA" dirty="0" smtClean="0">
              <a:latin typeface="Arial Black" pitchFamily="34" charset="0"/>
            </a:rPr>
            <a:t>Міністерство зовнішніх </a:t>
          </a:r>
          <a:r>
            <a:rPr lang="uk-UA" dirty="0" err="1" smtClean="0">
              <a:latin typeface="Arial Black" pitchFamily="34" charset="0"/>
            </a:rPr>
            <a:t>зв</a:t>
          </a:r>
          <a:r>
            <a:rPr lang="uk-UA" dirty="0" err="1" smtClean="0">
              <a:latin typeface="Times New Roman"/>
              <a:cs typeface="Times New Roman"/>
            </a:rPr>
            <a:t>̓</a:t>
          </a:r>
          <a:r>
            <a:rPr lang="uk-UA" dirty="0" err="1" smtClean="0">
              <a:latin typeface="Arial Black" pitchFamily="34" charset="0"/>
            </a:rPr>
            <a:t>язків</a:t>
          </a:r>
          <a:endParaRPr lang="uk-UA" dirty="0">
            <a:latin typeface="Arial Black" pitchFamily="34" charset="0"/>
          </a:endParaRPr>
        </a:p>
      </dgm:t>
    </dgm:pt>
    <dgm:pt modelId="{164E8ED2-CABA-47B0-B015-4627380E825B}" type="parTrans" cxnId="{E379F80C-E2C1-4A3F-B51A-29876EA7FD98}">
      <dgm:prSet/>
      <dgm:spPr/>
      <dgm:t>
        <a:bodyPr/>
        <a:lstStyle/>
        <a:p>
          <a:endParaRPr lang="uk-UA">
            <a:latin typeface="Arial Black" pitchFamily="34" charset="0"/>
          </a:endParaRPr>
        </a:p>
      </dgm:t>
    </dgm:pt>
    <dgm:pt modelId="{D9F43399-1D77-4E98-976B-9293B09A88B3}" type="sibTrans" cxnId="{E379F80C-E2C1-4A3F-B51A-29876EA7FD98}">
      <dgm:prSet/>
      <dgm:spPr/>
      <dgm:t>
        <a:bodyPr/>
        <a:lstStyle/>
        <a:p>
          <a:endParaRPr lang="uk-UA">
            <a:latin typeface="Arial Black" pitchFamily="34" charset="0"/>
          </a:endParaRPr>
        </a:p>
      </dgm:t>
    </dgm:pt>
    <dgm:pt modelId="{A3080F6F-A166-468B-9EE3-256D81A174A5}" type="pres">
      <dgm:prSet presAssocID="{0FE9CED9-0907-406C-A998-0A6438221AB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C9E7378A-EE4C-4349-8D01-ABDEFCD9D484}" type="pres">
      <dgm:prSet presAssocID="{B7ABC76B-D4E3-4105-BC7B-193F4C31A8EC}" presName="hierRoot1" presStyleCnt="0"/>
      <dgm:spPr/>
      <dgm:t>
        <a:bodyPr/>
        <a:lstStyle/>
        <a:p>
          <a:endParaRPr lang="uk-UA"/>
        </a:p>
      </dgm:t>
    </dgm:pt>
    <dgm:pt modelId="{DFE0ADA4-63D9-430D-BA79-AA1AD40FE100}" type="pres">
      <dgm:prSet presAssocID="{B7ABC76B-D4E3-4105-BC7B-193F4C31A8EC}" presName="composite" presStyleCnt="0"/>
      <dgm:spPr/>
      <dgm:t>
        <a:bodyPr/>
        <a:lstStyle/>
        <a:p>
          <a:endParaRPr lang="uk-UA"/>
        </a:p>
      </dgm:t>
    </dgm:pt>
    <dgm:pt modelId="{E6EE30C3-BF02-45D5-A026-E85DBF81699A}" type="pres">
      <dgm:prSet presAssocID="{B7ABC76B-D4E3-4105-BC7B-193F4C31A8EC}" presName="background" presStyleLbl="node0" presStyleIdx="0" presStyleCnt="1"/>
      <dgm:spPr/>
      <dgm:t>
        <a:bodyPr/>
        <a:lstStyle/>
        <a:p>
          <a:endParaRPr lang="uk-UA"/>
        </a:p>
      </dgm:t>
    </dgm:pt>
    <dgm:pt modelId="{A4316A8F-C462-446D-B707-19F32B9BE27E}" type="pres">
      <dgm:prSet presAssocID="{B7ABC76B-D4E3-4105-BC7B-193F4C31A8EC}" presName="text" presStyleLbl="fgAcc0" presStyleIdx="0" presStyleCnt="1" custScaleX="175490" custScaleY="146959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A7753E89-4C96-44CC-A1C4-2578B94B3D80}" type="pres">
      <dgm:prSet presAssocID="{B7ABC76B-D4E3-4105-BC7B-193F4C31A8EC}" presName="hierChild2" presStyleCnt="0"/>
      <dgm:spPr/>
      <dgm:t>
        <a:bodyPr/>
        <a:lstStyle/>
        <a:p>
          <a:endParaRPr lang="uk-UA"/>
        </a:p>
      </dgm:t>
    </dgm:pt>
    <dgm:pt modelId="{F8A0AC07-9D5C-49D3-AE31-B3733BA5A468}" type="pres">
      <dgm:prSet presAssocID="{C9D0C50E-05ED-4725-BE14-986EB9C8A0A8}" presName="Name10" presStyleLbl="parChTrans1D2" presStyleIdx="0" presStyleCnt="2"/>
      <dgm:spPr/>
      <dgm:t>
        <a:bodyPr/>
        <a:lstStyle/>
        <a:p>
          <a:endParaRPr lang="uk-UA"/>
        </a:p>
      </dgm:t>
    </dgm:pt>
    <dgm:pt modelId="{EA682E66-CDBA-4603-83F3-5C7578BF8FC1}" type="pres">
      <dgm:prSet presAssocID="{361BAEE3-4324-4664-B465-20E33D608C27}" presName="hierRoot2" presStyleCnt="0"/>
      <dgm:spPr/>
      <dgm:t>
        <a:bodyPr/>
        <a:lstStyle/>
        <a:p>
          <a:endParaRPr lang="uk-UA"/>
        </a:p>
      </dgm:t>
    </dgm:pt>
    <dgm:pt modelId="{836B6EA5-E788-46C1-987B-48862BEC10B6}" type="pres">
      <dgm:prSet presAssocID="{361BAEE3-4324-4664-B465-20E33D608C27}" presName="composite2" presStyleCnt="0"/>
      <dgm:spPr/>
      <dgm:t>
        <a:bodyPr/>
        <a:lstStyle/>
        <a:p>
          <a:endParaRPr lang="uk-UA"/>
        </a:p>
      </dgm:t>
    </dgm:pt>
    <dgm:pt modelId="{2EE6E370-24D3-4B45-986B-A88E81B3B643}" type="pres">
      <dgm:prSet presAssocID="{361BAEE3-4324-4664-B465-20E33D608C27}" presName="background2" presStyleLbl="node2" presStyleIdx="0" presStyleCnt="2"/>
      <dgm:spPr/>
      <dgm:t>
        <a:bodyPr/>
        <a:lstStyle/>
        <a:p>
          <a:endParaRPr lang="uk-UA"/>
        </a:p>
      </dgm:t>
    </dgm:pt>
    <dgm:pt modelId="{ED1F6CCD-3373-4A95-A227-67075973F200}" type="pres">
      <dgm:prSet presAssocID="{361BAEE3-4324-4664-B465-20E33D608C27}" presName="text2" presStyleLbl="fgAcc2" presStyleIdx="0" presStyleCnt="2" custScaleX="139188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B90F33C4-9C04-4468-A069-88A737F7A9BA}" type="pres">
      <dgm:prSet presAssocID="{361BAEE3-4324-4664-B465-20E33D608C27}" presName="hierChild3" presStyleCnt="0"/>
      <dgm:spPr/>
      <dgm:t>
        <a:bodyPr/>
        <a:lstStyle/>
        <a:p>
          <a:endParaRPr lang="uk-UA"/>
        </a:p>
      </dgm:t>
    </dgm:pt>
    <dgm:pt modelId="{455B92D6-C5CC-452B-95B5-5A494F10542C}" type="pres">
      <dgm:prSet presAssocID="{F6FFD7A5-E1FF-430F-9BF4-1ACDBD48A79A}" presName="Name17" presStyleLbl="parChTrans1D3" presStyleIdx="0" presStyleCnt="4"/>
      <dgm:spPr/>
      <dgm:t>
        <a:bodyPr/>
        <a:lstStyle/>
        <a:p>
          <a:endParaRPr lang="uk-UA"/>
        </a:p>
      </dgm:t>
    </dgm:pt>
    <dgm:pt modelId="{562B632C-4958-4038-AEAA-D4BAA1C0CB10}" type="pres">
      <dgm:prSet presAssocID="{A53C9A2B-E561-4FC7-93E3-23E6D7457A59}" presName="hierRoot3" presStyleCnt="0"/>
      <dgm:spPr/>
      <dgm:t>
        <a:bodyPr/>
        <a:lstStyle/>
        <a:p>
          <a:endParaRPr lang="uk-UA"/>
        </a:p>
      </dgm:t>
    </dgm:pt>
    <dgm:pt modelId="{8F91BF8A-C1B8-4822-BE82-E119A98CC687}" type="pres">
      <dgm:prSet presAssocID="{A53C9A2B-E561-4FC7-93E3-23E6D7457A59}" presName="composite3" presStyleCnt="0"/>
      <dgm:spPr/>
      <dgm:t>
        <a:bodyPr/>
        <a:lstStyle/>
        <a:p>
          <a:endParaRPr lang="uk-UA"/>
        </a:p>
      </dgm:t>
    </dgm:pt>
    <dgm:pt modelId="{5E82E0C8-7118-4D86-BDB7-95698AD666B5}" type="pres">
      <dgm:prSet presAssocID="{A53C9A2B-E561-4FC7-93E3-23E6D7457A59}" presName="background3" presStyleLbl="node3" presStyleIdx="0" presStyleCnt="4"/>
      <dgm:spPr/>
      <dgm:t>
        <a:bodyPr/>
        <a:lstStyle/>
        <a:p>
          <a:endParaRPr lang="uk-UA"/>
        </a:p>
      </dgm:t>
    </dgm:pt>
    <dgm:pt modelId="{D953B9E9-9B0B-41D0-9D68-B4B3075F4B8D}" type="pres">
      <dgm:prSet presAssocID="{A53C9A2B-E561-4FC7-93E3-23E6D7457A59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43567B9B-B145-48E7-BF95-81C57B7236F6}" type="pres">
      <dgm:prSet presAssocID="{A53C9A2B-E561-4FC7-93E3-23E6D7457A59}" presName="hierChild4" presStyleCnt="0"/>
      <dgm:spPr/>
      <dgm:t>
        <a:bodyPr/>
        <a:lstStyle/>
        <a:p>
          <a:endParaRPr lang="uk-UA"/>
        </a:p>
      </dgm:t>
    </dgm:pt>
    <dgm:pt modelId="{E1A5FDBF-C2B5-45DC-9CE4-9E93D412219F}" type="pres">
      <dgm:prSet presAssocID="{EF382565-7593-48DA-9963-FF13D554142C}" presName="Name17" presStyleLbl="parChTrans1D3" presStyleIdx="1" presStyleCnt="4"/>
      <dgm:spPr/>
      <dgm:t>
        <a:bodyPr/>
        <a:lstStyle/>
        <a:p>
          <a:endParaRPr lang="uk-UA"/>
        </a:p>
      </dgm:t>
    </dgm:pt>
    <dgm:pt modelId="{4DA03B04-2BCE-472C-BCAF-72A63B4B4560}" type="pres">
      <dgm:prSet presAssocID="{E02C324B-1CEE-446D-8327-927AC264B5AA}" presName="hierRoot3" presStyleCnt="0"/>
      <dgm:spPr/>
      <dgm:t>
        <a:bodyPr/>
        <a:lstStyle/>
        <a:p>
          <a:endParaRPr lang="uk-UA"/>
        </a:p>
      </dgm:t>
    </dgm:pt>
    <dgm:pt modelId="{D67038C1-FFAB-4CE6-A0F8-C0ECC59EFACB}" type="pres">
      <dgm:prSet presAssocID="{E02C324B-1CEE-446D-8327-927AC264B5AA}" presName="composite3" presStyleCnt="0"/>
      <dgm:spPr/>
      <dgm:t>
        <a:bodyPr/>
        <a:lstStyle/>
        <a:p>
          <a:endParaRPr lang="uk-UA"/>
        </a:p>
      </dgm:t>
    </dgm:pt>
    <dgm:pt modelId="{5560F345-C09D-4F41-8FB1-5ECC35CAD146}" type="pres">
      <dgm:prSet presAssocID="{E02C324B-1CEE-446D-8327-927AC264B5AA}" presName="background3" presStyleLbl="node3" presStyleIdx="1" presStyleCnt="4"/>
      <dgm:spPr/>
      <dgm:t>
        <a:bodyPr/>
        <a:lstStyle/>
        <a:p>
          <a:endParaRPr lang="uk-UA"/>
        </a:p>
      </dgm:t>
    </dgm:pt>
    <dgm:pt modelId="{F727D5F1-F52C-4862-90C2-705187544DF4}" type="pres">
      <dgm:prSet presAssocID="{E02C324B-1CEE-446D-8327-927AC264B5AA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89F98B45-D7BC-4EA4-B757-CB3BAFD30958}" type="pres">
      <dgm:prSet presAssocID="{E02C324B-1CEE-446D-8327-927AC264B5AA}" presName="hierChild4" presStyleCnt="0"/>
      <dgm:spPr/>
      <dgm:t>
        <a:bodyPr/>
        <a:lstStyle/>
        <a:p>
          <a:endParaRPr lang="uk-UA"/>
        </a:p>
      </dgm:t>
    </dgm:pt>
    <dgm:pt modelId="{74F8DBA5-D995-4572-BB25-1B81C20429B6}" type="pres">
      <dgm:prSet presAssocID="{57706BFD-B591-4B25-BC61-19325711B425}" presName="Name17" presStyleLbl="parChTrans1D3" presStyleIdx="2" presStyleCnt="4"/>
      <dgm:spPr/>
      <dgm:t>
        <a:bodyPr/>
        <a:lstStyle/>
        <a:p>
          <a:endParaRPr lang="uk-UA"/>
        </a:p>
      </dgm:t>
    </dgm:pt>
    <dgm:pt modelId="{35AB4CD2-5C36-46E1-BFD9-797B13650126}" type="pres">
      <dgm:prSet presAssocID="{61D5687D-956F-4FF3-BC27-804DF6550AC9}" presName="hierRoot3" presStyleCnt="0"/>
      <dgm:spPr/>
      <dgm:t>
        <a:bodyPr/>
        <a:lstStyle/>
        <a:p>
          <a:endParaRPr lang="uk-UA"/>
        </a:p>
      </dgm:t>
    </dgm:pt>
    <dgm:pt modelId="{FC16C8D2-28DE-43FB-B75E-54AA79B889F9}" type="pres">
      <dgm:prSet presAssocID="{61D5687D-956F-4FF3-BC27-804DF6550AC9}" presName="composite3" presStyleCnt="0"/>
      <dgm:spPr/>
      <dgm:t>
        <a:bodyPr/>
        <a:lstStyle/>
        <a:p>
          <a:endParaRPr lang="uk-UA"/>
        </a:p>
      </dgm:t>
    </dgm:pt>
    <dgm:pt modelId="{8AA4E4EE-C3C8-402A-99B0-32AFA6D6436E}" type="pres">
      <dgm:prSet presAssocID="{61D5687D-956F-4FF3-BC27-804DF6550AC9}" presName="background3" presStyleLbl="node3" presStyleIdx="2" presStyleCnt="4"/>
      <dgm:spPr/>
      <dgm:t>
        <a:bodyPr/>
        <a:lstStyle/>
        <a:p>
          <a:endParaRPr lang="uk-UA"/>
        </a:p>
      </dgm:t>
    </dgm:pt>
    <dgm:pt modelId="{B57549E3-0915-4ABC-8D87-EBC80AC65CD7}" type="pres">
      <dgm:prSet presAssocID="{61D5687D-956F-4FF3-BC27-804DF6550AC9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6CBE978-49C3-4F3F-ADA3-7BB5852663AF}" type="pres">
      <dgm:prSet presAssocID="{61D5687D-956F-4FF3-BC27-804DF6550AC9}" presName="hierChild4" presStyleCnt="0"/>
      <dgm:spPr/>
      <dgm:t>
        <a:bodyPr/>
        <a:lstStyle/>
        <a:p>
          <a:endParaRPr lang="uk-UA"/>
        </a:p>
      </dgm:t>
    </dgm:pt>
    <dgm:pt modelId="{6A1DB347-9A67-44B3-97EA-AED5E563A2FF}" type="pres">
      <dgm:prSet presAssocID="{164E8ED2-CABA-47B0-B015-4627380E825B}" presName="Name17" presStyleLbl="parChTrans1D3" presStyleIdx="3" presStyleCnt="4"/>
      <dgm:spPr/>
      <dgm:t>
        <a:bodyPr/>
        <a:lstStyle/>
        <a:p>
          <a:endParaRPr lang="uk-UA"/>
        </a:p>
      </dgm:t>
    </dgm:pt>
    <dgm:pt modelId="{F6695F22-2F63-42FC-966A-1C98E9B62A49}" type="pres">
      <dgm:prSet presAssocID="{A41FB88B-AE18-415A-BFC5-E06AA626D3F7}" presName="hierRoot3" presStyleCnt="0"/>
      <dgm:spPr/>
      <dgm:t>
        <a:bodyPr/>
        <a:lstStyle/>
        <a:p>
          <a:endParaRPr lang="uk-UA"/>
        </a:p>
      </dgm:t>
    </dgm:pt>
    <dgm:pt modelId="{5D7CE50C-C7C8-446A-B2A0-4AAD7EB5557E}" type="pres">
      <dgm:prSet presAssocID="{A41FB88B-AE18-415A-BFC5-E06AA626D3F7}" presName="composite3" presStyleCnt="0"/>
      <dgm:spPr/>
      <dgm:t>
        <a:bodyPr/>
        <a:lstStyle/>
        <a:p>
          <a:endParaRPr lang="uk-UA"/>
        </a:p>
      </dgm:t>
    </dgm:pt>
    <dgm:pt modelId="{28219C64-7175-4FA3-A0EA-7958F5BD4E93}" type="pres">
      <dgm:prSet presAssocID="{A41FB88B-AE18-415A-BFC5-E06AA626D3F7}" presName="background3" presStyleLbl="node3" presStyleIdx="3" presStyleCnt="4"/>
      <dgm:spPr/>
      <dgm:t>
        <a:bodyPr/>
        <a:lstStyle/>
        <a:p>
          <a:endParaRPr lang="uk-UA"/>
        </a:p>
      </dgm:t>
    </dgm:pt>
    <dgm:pt modelId="{D0849F3B-4FB3-4BD3-877D-C0D4AC161868}" type="pres">
      <dgm:prSet presAssocID="{A41FB88B-AE18-415A-BFC5-E06AA626D3F7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13ED7B45-A91D-4261-A0ED-1FC2C791A4D7}" type="pres">
      <dgm:prSet presAssocID="{A41FB88B-AE18-415A-BFC5-E06AA626D3F7}" presName="hierChild4" presStyleCnt="0"/>
      <dgm:spPr/>
      <dgm:t>
        <a:bodyPr/>
        <a:lstStyle/>
        <a:p>
          <a:endParaRPr lang="uk-UA"/>
        </a:p>
      </dgm:t>
    </dgm:pt>
    <dgm:pt modelId="{C29EDF07-E7FE-41DB-8918-989083E91AD3}" type="pres">
      <dgm:prSet presAssocID="{CDFD264E-3352-4034-96DA-45F244DEB943}" presName="Name10" presStyleLbl="parChTrans1D2" presStyleIdx="1" presStyleCnt="2"/>
      <dgm:spPr/>
      <dgm:t>
        <a:bodyPr/>
        <a:lstStyle/>
        <a:p>
          <a:endParaRPr lang="uk-UA"/>
        </a:p>
      </dgm:t>
    </dgm:pt>
    <dgm:pt modelId="{D6ED0D8E-DDC1-4975-BA67-1F7380480676}" type="pres">
      <dgm:prSet presAssocID="{3EE6DB7A-6202-4989-A65D-7891DC240C70}" presName="hierRoot2" presStyleCnt="0"/>
      <dgm:spPr/>
      <dgm:t>
        <a:bodyPr/>
        <a:lstStyle/>
        <a:p>
          <a:endParaRPr lang="uk-UA"/>
        </a:p>
      </dgm:t>
    </dgm:pt>
    <dgm:pt modelId="{38D71BC6-FD5C-44FE-9940-27EB5A8CB6FA}" type="pres">
      <dgm:prSet presAssocID="{3EE6DB7A-6202-4989-A65D-7891DC240C70}" presName="composite2" presStyleCnt="0"/>
      <dgm:spPr/>
      <dgm:t>
        <a:bodyPr/>
        <a:lstStyle/>
        <a:p>
          <a:endParaRPr lang="uk-UA"/>
        </a:p>
      </dgm:t>
    </dgm:pt>
    <dgm:pt modelId="{2299142C-1E48-4865-B66C-864FE027F4AF}" type="pres">
      <dgm:prSet presAssocID="{3EE6DB7A-6202-4989-A65D-7891DC240C70}" presName="background2" presStyleLbl="node2" presStyleIdx="1" presStyleCnt="2"/>
      <dgm:spPr/>
      <dgm:t>
        <a:bodyPr/>
        <a:lstStyle/>
        <a:p>
          <a:endParaRPr lang="uk-UA"/>
        </a:p>
      </dgm:t>
    </dgm:pt>
    <dgm:pt modelId="{4A5D7425-EA78-4124-A756-06D6E349F167}" type="pres">
      <dgm:prSet presAssocID="{3EE6DB7A-6202-4989-A65D-7891DC240C70}" presName="text2" presStyleLbl="fgAcc2" presStyleIdx="1" presStyleCnt="2" custScaleX="13270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C7DC15CA-6447-450A-BF47-C1E1EE9A7721}" type="pres">
      <dgm:prSet presAssocID="{3EE6DB7A-6202-4989-A65D-7891DC240C70}" presName="hierChild3" presStyleCnt="0"/>
      <dgm:spPr/>
      <dgm:t>
        <a:bodyPr/>
        <a:lstStyle/>
        <a:p>
          <a:endParaRPr lang="uk-UA"/>
        </a:p>
      </dgm:t>
    </dgm:pt>
  </dgm:ptLst>
  <dgm:cxnLst>
    <dgm:cxn modelId="{6ABE35EE-5FBC-4CD2-BE83-2D8F06D697AB}" type="presOf" srcId="{EF382565-7593-48DA-9963-FF13D554142C}" destId="{E1A5FDBF-C2B5-45DC-9CE4-9E93D412219F}" srcOrd="0" destOrd="0" presId="urn:microsoft.com/office/officeart/2005/8/layout/hierarchy1"/>
    <dgm:cxn modelId="{682B5D4B-ED3F-403D-A96B-2DEB7B9028D7}" type="presOf" srcId="{C9D0C50E-05ED-4725-BE14-986EB9C8A0A8}" destId="{F8A0AC07-9D5C-49D3-AE31-B3733BA5A468}" srcOrd="0" destOrd="0" presId="urn:microsoft.com/office/officeart/2005/8/layout/hierarchy1"/>
    <dgm:cxn modelId="{303B2209-8EF9-4ED2-A77D-95DBD7308475}" srcId="{B7ABC76B-D4E3-4105-BC7B-193F4C31A8EC}" destId="{361BAEE3-4324-4664-B465-20E33D608C27}" srcOrd="0" destOrd="0" parTransId="{C9D0C50E-05ED-4725-BE14-986EB9C8A0A8}" sibTransId="{5501B3E8-1AD1-4AD7-8D66-9D3E0517CF02}"/>
    <dgm:cxn modelId="{160BD9B2-7E51-4F1B-B528-2414C48EE9B3}" type="presOf" srcId="{164E8ED2-CABA-47B0-B015-4627380E825B}" destId="{6A1DB347-9A67-44B3-97EA-AED5E563A2FF}" srcOrd="0" destOrd="0" presId="urn:microsoft.com/office/officeart/2005/8/layout/hierarchy1"/>
    <dgm:cxn modelId="{B0BCF931-062E-4ADF-B086-8A7115656FC5}" srcId="{B7ABC76B-D4E3-4105-BC7B-193F4C31A8EC}" destId="{3EE6DB7A-6202-4989-A65D-7891DC240C70}" srcOrd="1" destOrd="0" parTransId="{CDFD264E-3352-4034-96DA-45F244DEB943}" sibTransId="{8C1C9B1D-1F7E-4036-9BD9-6B7E57003600}"/>
    <dgm:cxn modelId="{E379F80C-E2C1-4A3F-B51A-29876EA7FD98}" srcId="{361BAEE3-4324-4664-B465-20E33D608C27}" destId="{A41FB88B-AE18-415A-BFC5-E06AA626D3F7}" srcOrd="3" destOrd="0" parTransId="{164E8ED2-CABA-47B0-B015-4627380E825B}" sibTransId="{D9F43399-1D77-4E98-976B-9293B09A88B3}"/>
    <dgm:cxn modelId="{DE1A7E6A-FDD9-4331-BB11-CC12C82EEA4B}" type="presOf" srcId="{A53C9A2B-E561-4FC7-93E3-23E6D7457A59}" destId="{D953B9E9-9B0B-41D0-9D68-B4B3075F4B8D}" srcOrd="0" destOrd="0" presId="urn:microsoft.com/office/officeart/2005/8/layout/hierarchy1"/>
    <dgm:cxn modelId="{5E44A2A8-CBA1-43BE-8CDD-5EFF8543F912}" type="presOf" srcId="{B7ABC76B-D4E3-4105-BC7B-193F4C31A8EC}" destId="{A4316A8F-C462-446D-B707-19F32B9BE27E}" srcOrd="0" destOrd="0" presId="urn:microsoft.com/office/officeart/2005/8/layout/hierarchy1"/>
    <dgm:cxn modelId="{B71CFD54-3C88-42E5-AD6C-A0B7E2CFAAA4}" type="presOf" srcId="{3EE6DB7A-6202-4989-A65D-7891DC240C70}" destId="{4A5D7425-EA78-4124-A756-06D6E349F167}" srcOrd="0" destOrd="0" presId="urn:microsoft.com/office/officeart/2005/8/layout/hierarchy1"/>
    <dgm:cxn modelId="{826B844D-9541-479B-982D-A3E2A8AA4B73}" srcId="{361BAEE3-4324-4664-B465-20E33D608C27}" destId="{61D5687D-956F-4FF3-BC27-804DF6550AC9}" srcOrd="2" destOrd="0" parTransId="{57706BFD-B591-4B25-BC61-19325711B425}" sibTransId="{43F910B5-4A8A-4CD1-A6A4-835BA70027B1}"/>
    <dgm:cxn modelId="{ED6040CF-5F7D-43BC-BD5B-0E7969A685F9}" type="presOf" srcId="{A41FB88B-AE18-415A-BFC5-E06AA626D3F7}" destId="{D0849F3B-4FB3-4BD3-877D-C0D4AC161868}" srcOrd="0" destOrd="0" presId="urn:microsoft.com/office/officeart/2005/8/layout/hierarchy1"/>
    <dgm:cxn modelId="{C38DAB05-078D-4EEF-8233-CD55C56DE859}" type="presOf" srcId="{F6FFD7A5-E1FF-430F-9BF4-1ACDBD48A79A}" destId="{455B92D6-C5CC-452B-95B5-5A494F10542C}" srcOrd="0" destOrd="0" presId="urn:microsoft.com/office/officeart/2005/8/layout/hierarchy1"/>
    <dgm:cxn modelId="{6A583E84-3557-4279-A528-15291F6B168F}" type="presOf" srcId="{E02C324B-1CEE-446D-8327-927AC264B5AA}" destId="{F727D5F1-F52C-4862-90C2-705187544DF4}" srcOrd="0" destOrd="0" presId="urn:microsoft.com/office/officeart/2005/8/layout/hierarchy1"/>
    <dgm:cxn modelId="{C5DCF6EB-D256-40B8-B1DC-365F97190587}" type="presOf" srcId="{CDFD264E-3352-4034-96DA-45F244DEB943}" destId="{C29EDF07-E7FE-41DB-8918-989083E91AD3}" srcOrd="0" destOrd="0" presId="urn:microsoft.com/office/officeart/2005/8/layout/hierarchy1"/>
    <dgm:cxn modelId="{E36EE354-1402-4A8A-8EE4-5A3BA83E18A3}" type="presOf" srcId="{361BAEE3-4324-4664-B465-20E33D608C27}" destId="{ED1F6CCD-3373-4A95-A227-67075973F200}" srcOrd="0" destOrd="0" presId="urn:microsoft.com/office/officeart/2005/8/layout/hierarchy1"/>
    <dgm:cxn modelId="{E10EA2CF-5666-44E2-878C-013AE265E2CC}" srcId="{0FE9CED9-0907-406C-A998-0A6438221AB9}" destId="{B7ABC76B-D4E3-4105-BC7B-193F4C31A8EC}" srcOrd="0" destOrd="0" parTransId="{D057DA06-1AE2-4945-A7FC-8640A07817E5}" sibTransId="{3369E0B8-E6F3-4BA4-B716-03D3CDC35F80}"/>
    <dgm:cxn modelId="{524FAD39-C85D-4281-AD8B-FBDFC173125B}" srcId="{361BAEE3-4324-4664-B465-20E33D608C27}" destId="{E02C324B-1CEE-446D-8327-927AC264B5AA}" srcOrd="1" destOrd="0" parTransId="{EF382565-7593-48DA-9963-FF13D554142C}" sibTransId="{33D373DC-2FE5-4601-AAF1-6CBBDC509EE7}"/>
    <dgm:cxn modelId="{2CBE8685-44A9-4B10-B2CB-37A7CACEF1BC}" srcId="{361BAEE3-4324-4664-B465-20E33D608C27}" destId="{A53C9A2B-E561-4FC7-93E3-23E6D7457A59}" srcOrd="0" destOrd="0" parTransId="{F6FFD7A5-E1FF-430F-9BF4-1ACDBD48A79A}" sibTransId="{49803332-8645-4187-B9CA-6ECC65788383}"/>
    <dgm:cxn modelId="{966F9D46-A848-49CE-A3E1-1493EAAA198D}" type="presOf" srcId="{57706BFD-B591-4B25-BC61-19325711B425}" destId="{74F8DBA5-D995-4572-BB25-1B81C20429B6}" srcOrd="0" destOrd="0" presId="urn:microsoft.com/office/officeart/2005/8/layout/hierarchy1"/>
    <dgm:cxn modelId="{954829CF-8013-485A-87CC-EE9ECE72FAB4}" type="presOf" srcId="{0FE9CED9-0907-406C-A998-0A6438221AB9}" destId="{A3080F6F-A166-468B-9EE3-256D81A174A5}" srcOrd="0" destOrd="0" presId="urn:microsoft.com/office/officeart/2005/8/layout/hierarchy1"/>
    <dgm:cxn modelId="{1D778E6E-5A54-48D4-BA32-2D59D31467D8}" type="presOf" srcId="{61D5687D-956F-4FF3-BC27-804DF6550AC9}" destId="{B57549E3-0915-4ABC-8D87-EBC80AC65CD7}" srcOrd="0" destOrd="0" presId="urn:microsoft.com/office/officeart/2005/8/layout/hierarchy1"/>
    <dgm:cxn modelId="{0F2F4DB5-0077-45E7-9FC9-C546649EC4B3}" type="presParOf" srcId="{A3080F6F-A166-468B-9EE3-256D81A174A5}" destId="{C9E7378A-EE4C-4349-8D01-ABDEFCD9D484}" srcOrd="0" destOrd="0" presId="urn:microsoft.com/office/officeart/2005/8/layout/hierarchy1"/>
    <dgm:cxn modelId="{808E4265-8BBD-433E-B466-6E979FB76759}" type="presParOf" srcId="{C9E7378A-EE4C-4349-8D01-ABDEFCD9D484}" destId="{DFE0ADA4-63D9-430D-BA79-AA1AD40FE100}" srcOrd="0" destOrd="0" presId="urn:microsoft.com/office/officeart/2005/8/layout/hierarchy1"/>
    <dgm:cxn modelId="{C16AED4C-D963-43F7-A844-1D32DFF4F91D}" type="presParOf" srcId="{DFE0ADA4-63D9-430D-BA79-AA1AD40FE100}" destId="{E6EE30C3-BF02-45D5-A026-E85DBF81699A}" srcOrd="0" destOrd="0" presId="urn:microsoft.com/office/officeart/2005/8/layout/hierarchy1"/>
    <dgm:cxn modelId="{9D5CE3C2-FD5C-4608-B9F3-00358966C5D9}" type="presParOf" srcId="{DFE0ADA4-63D9-430D-BA79-AA1AD40FE100}" destId="{A4316A8F-C462-446D-B707-19F32B9BE27E}" srcOrd="1" destOrd="0" presId="urn:microsoft.com/office/officeart/2005/8/layout/hierarchy1"/>
    <dgm:cxn modelId="{FDD0E6E1-3580-4AA0-AB43-3957A8D3C424}" type="presParOf" srcId="{C9E7378A-EE4C-4349-8D01-ABDEFCD9D484}" destId="{A7753E89-4C96-44CC-A1C4-2578B94B3D80}" srcOrd="1" destOrd="0" presId="urn:microsoft.com/office/officeart/2005/8/layout/hierarchy1"/>
    <dgm:cxn modelId="{CC281973-31C3-47D4-86FB-3E7CBBCB4CBA}" type="presParOf" srcId="{A7753E89-4C96-44CC-A1C4-2578B94B3D80}" destId="{F8A0AC07-9D5C-49D3-AE31-B3733BA5A468}" srcOrd="0" destOrd="0" presId="urn:microsoft.com/office/officeart/2005/8/layout/hierarchy1"/>
    <dgm:cxn modelId="{13707C1B-2D9F-4EB4-A548-4E981E5C773C}" type="presParOf" srcId="{A7753E89-4C96-44CC-A1C4-2578B94B3D80}" destId="{EA682E66-CDBA-4603-83F3-5C7578BF8FC1}" srcOrd="1" destOrd="0" presId="urn:microsoft.com/office/officeart/2005/8/layout/hierarchy1"/>
    <dgm:cxn modelId="{DC790AAE-8C8E-47F7-B222-BA2D6C5B0D42}" type="presParOf" srcId="{EA682E66-CDBA-4603-83F3-5C7578BF8FC1}" destId="{836B6EA5-E788-46C1-987B-48862BEC10B6}" srcOrd="0" destOrd="0" presId="urn:microsoft.com/office/officeart/2005/8/layout/hierarchy1"/>
    <dgm:cxn modelId="{B91FF14A-AA5C-4FA8-9209-37E08585617E}" type="presParOf" srcId="{836B6EA5-E788-46C1-987B-48862BEC10B6}" destId="{2EE6E370-24D3-4B45-986B-A88E81B3B643}" srcOrd="0" destOrd="0" presId="urn:microsoft.com/office/officeart/2005/8/layout/hierarchy1"/>
    <dgm:cxn modelId="{1AEA006C-4AE2-4D57-A5B2-B865836BF082}" type="presParOf" srcId="{836B6EA5-E788-46C1-987B-48862BEC10B6}" destId="{ED1F6CCD-3373-4A95-A227-67075973F200}" srcOrd="1" destOrd="0" presId="urn:microsoft.com/office/officeart/2005/8/layout/hierarchy1"/>
    <dgm:cxn modelId="{328AD62A-E7BC-4FB8-A89E-32CB0E1C04D1}" type="presParOf" srcId="{EA682E66-CDBA-4603-83F3-5C7578BF8FC1}" destId="{B90F33C4-9C04-4468-A069-88A737F7A9BA}" srcOrd="1" destOrd="0" presId="urn:microsoft.com/office/officeart/2005/8/layout/hierarchy1"/>
    <dgm:cxn modelId="{CAA1197E-DDB6-4F95-889D-3D9DD1460CAB}" type="presParOf" srcId="{B90F33C4-9C04-4468-A069-88A737F7A9BA}" destId="{455B92D6-C5CC-452B-95B5-5A494F10542C}" srcOrd="0" destOrd="0" presId="urn:microsoft.com/office/officeart/2005/8/layout/hierarchy1"/>
    <dgm:cxn modelId="{2525A27C-8612-40B4-8804-82738670961E}" type="presParOf" srcId="{B90F33C4-9C04-4468-A069-88A737F7A9BA}" destId="{562B632C-4958-4038-AEAA-D4BAA1C0CB10}" srcOrd="1" destOrd="0" presId="urn:microsoft.com/office/officeart/2005/8/layout/hierarchy1"/>
    <dgm:cxn modelId="{2F531FF8-276C-4097-953D-5245B221191A}" type="presParOf" srcId="{562B632C-4958-4038-AEAA-D4BAA1C0CB10}" destId="{8F91BF8A-C1B8-4822-BE82-E119A98CC687}" srcOrd="0" destOrd="0" presId="urn:microsoft.com/office/officeart/2005/8/layout/hierarchy1"/>
    <dgm:cxn modelId="{CF632ED9-8D20-42D4-ACF0-3B130078E324}" type="presParOf" srcId="{8F91BF8A-C1B8-4822-BE82-E119A98CC687}" destId="{5E82E0C8-7118-4D86-BDB7-95698AD666B5}" srcOrd="0" destOrd="0" presId="urn:microsoft.com/office/officeart/2005/8/layout/hierarchy1"/>
    <dgm:cxn modelId="{185B613F-0686-456E-A5A7-E350F8797B3F}" type="presParOf" srcId="{8F91BF8A-C1B8-4822-BE82-E119A98CC687}" destId="{D953B9E9-9B0B-41D0-9D68-B4B3075F4B8D}" srcOrd="1" destOrd="0" presId="urn:microsoft.com/office/officeart/2005/8/layout/hierarchy1"/>
    <dgm:cxn modelId="{60235D19-D2D1-41B7-BEBE-EDFAC0A502F6}" type="presParOf" srcId="{562B632C-4958-4038-AEAA-D4BAA1C0CB10}" destId="{43567B9B-B145-48E7-BF95-81C57B7236F6}" srcOrd="1" destOrd="0" presId="urn:microsoft.com/office/officeart/2005/8/layout/hierarchy1"/>
    <dgm:cxn modelId="{E01282EF-84A3-4509-BEFF-AF25B438AD5E}" type="presParOf" srcId="{B90F33C4-9C04-4468-A069-88A737F7A9BA}" destId="{E1A5FDBF-C2B5-45DC-9CE4-9E93D412219F}" srcOrd="2" destOrd="0" presId="urn:microsoft.com/office/officeart/2005/8/layout/hierarchy1"/>
    <dgm:cxn modelId="{49146F2C-BAC0-4037-BCA2-88B20A7AA32D}" type="presParOf" srcId="{B90F33C4-9C04-4468-A069-88A737F7A9BA}" destId="{4DA03B04-2BCE-472C-BCAF-72A63B4B4560}" srcOrd="3" destOrd="0" presId="urn:microsoft.com/office/officeart/2005/8/layout/hierarchy1"/>
    <dgm:cxn modelId="{F462A58F-DE23-481C-A668-00F4B46CBC25}" type="presParOf" srcId="{4DA03B04-2BCE-472C-BCAF-72A63B4B4560}" destId="{D67038C1-FFAB-4CE6-A0F8-C0ECC59EFACB}" srcOrd="0" destOrd="0" presId="urn:microsoft.com/office/officeart/2005/8/layout/hierarchy1"/>
    <dgm:cxn modelId="{A7DF4E5E-D3E0-4195-BA47-03F4C390B492}" type="presParOf" srcId="{D67038C1-FFAB-4CE6-A0F8-C0ECC59EFACB}" destId="{5560F345-C09D-4F41-8FB1-5ECC35CAD146}" srcOrd="0" destOrd="0" presId="urn:microsoft.com/office/officeart/2005/8/layout/hierarchy1"/>
    <dgm:cxn modelId="{30C43A7E-66FE-4504-A7CC-004682505460}" type="presParOf" srcId="{D67038C1-FFAB-4CE6-A0F8-C0ECC59EFACB}" destId="{F727D5F1-F52C-4862-90C2-705187544DF4}" srcOrd="1" destOrd="0" presId="urn:microsoft.com/office/officeart/2005/8/layout/hierarchy1"/>
    <dgm:cxn modelId="{D0B310BF-6A38-45E1-8804-28AC90FF69C0}" type="presParOf" srcId="{4DA03B04-2BCE-472C-BCAF-72A63B4B4560}" destId="{89F98B45-D7BC-4EA4-B757-CB3BAFD30958}" srcOrd="1" destOrd="0" presId="urn:microsoft.com/office/officeart/2005/8/layout/hierarchy1"/>
    <dgm:cxn modelId="{92103551-6638-41E2-8C74-8873FB78B04A}" type="presParOf" srcId="{B90F33C4-9C04-4468-A069-88A737F7A9BA}" destId="{74F8DBA5-D995-4572-BB25-1B81C20429B6}" srcOrd="4" destOrd="0" presId="urn:microsoft.com/office/officeart/2005/8/layout/hierarchy1"/>
    <dgm:cxn modelId="{7B88AD76-AF3F-4966-86C7-266DD19CA958}" type="presParOf" srcId="{B90F33C4-9C04-4468-A069-88A737F7A9BA}" destId="{35AB4CD2-5C36-46E1-BFD9-797B13650126}" srcOrd="5" destOrd="0" presId="urn:microsoft.com/office/officeart/2005/8/layout/hierarchy1"/>
    <dgm:cxn modelId="{651374EC-DA22-4B0D-96EA-F68013ECB096}" type="presParOf" srcId="{35AB4CD2-5C36-46E1-BFD9-797B13650126}" destId="{FC16C8D2-28DE-43FB-B75E-54AA79B889F9}" srcOrd="0" destOrd="0" presId="urn:microsoft.com/office/officeart/2005/8/layout/hierarchy1"/>
    <dgm:cxn modelId="{DE151A27-04AD-479F-8358-07B40FAC877C}" type="presParOf" srcId="{FC16C8D2-28DE-43FB-B75E-54AA79B889F9}" destId="{8AA4E4EE-C3C8-402A-99B0-32AFA6D6436E}" srcOrd="0" destOrd="0" presId="urn:microsoft.com/office/officeart/2005/8/layout/hierarchy1"/>
    <dgm:cxn modelId="{36C5DC28-F6C1-4D5A-B280-9CFB29D86722}" type="presParOf" srcId="{FC16C8D2-28DE-43FB-B75E-54AA79B889F9}" destId="{B57549E3-0915-4ABC-8D87-EBC80AC65CD7}" srcOrd="1" destOrd="0" presId="urn:microsoft.com/office/officeart/2005/8/layout/hierarchy1"/>
    <dgm:cxn modelId="{5847FF75-53A6-4AFA-8847-AE1A6DE2B8C2}" type="presParOf" srcId="{35AB4CD2-5C36-46E1-BFD9-797B13650126}" destId="{26CBE978-49C3-4F3F-ADA3-7BB5852663AF}" srcOrd="1" destOrd="0" presId="urn:microsoft.com/office/officeart/2005/8/layout/hierarchy1"/>
    <dgm:cxn modelId="{9FD1F6EB-5900-4652-A2A8-38D9C76DFCD6}" type="presParOf" srcId="{B90F33C4-9C04-4468-A069-88A737F7A9BA}" destId="{6A1DB347-9A67-44B3-97EA-AED5E563A2FF}" srcOrd="6" destOrd="0" presId="urn:microsoft.com/office/officeart/2005/8/layout/hierarchy1"/>
    <dgm:cxn modelId="{F2EB9F32-A2B9-4739-9842-7C88AD49754E}" type="presParOf" srcId="{B90F33C4-9C04-4468-A069-88A737F7A9BA}" destId="{F6695F22-2F63-42FC-966A-1C98E9B62A49}" srcOrd="7" destOrd="0" presId="urn:microsoft.com/office/officeart/2005/8/layout/hierarchy1"/>
    <dgm:cxn modelId="{A4B574C5-2FB1-48DC-A85E-6728F216B505}" type="presParOf" srcId="{F6695F22-2F63-42FC-966A-1C98E9B62A49}" destId="{5D7CE50C-C7C8-446A-B2A0-4AAD7EB5557E}" srcOrd="0" destOrd="0" presId="urn:microsoft.com/office/officeart/2005/8/layout/hierarchy1"/>
    <dgm:cxn modelId="{98247684-BDE0-4F54-AE55-3AF50D456C48}" type="presParOf" srcId="{5D7CE50C-C7C8-446A-B2A0-4AAD7EB5557E}" destId="{28219C64-7175-4FA3-A0EA-7958F5BD4E93}" srcOrd="0" destOrd="0" presId="urn:microsoft.com/office/officeart/2005/8/layout/hierarchy1"/>
    <dgm:cxn modelId="{0D2E3CA0-4018-4853-BE24-B18ED6CCCC28}" type="presParOf" srcId="{5D7CE50C-C7C8-446A-B2A0-4AAD7EB5557E}" destId="{D0849F3B-4FB3-4BD3-877D-C0D4AC161868}" srcOrd="1" destOrd="0" presId="urn:microsoft.com/office/officeart/2005/8/layout/hierarchy1"/>
    <dgm:cxn modelId="{28F7BA0D-1C08-4DFE-A63F-BBE291504A99}" type="presParOf" srcId="{F6695F22-2F63-42FC-966A-1C98E9B62A49}" destId="{13ED7B45-A91D-4261-A0ED-1FC2C791A4D7}" srcOrd="1" destOrd="0" presId="urn:microsoft.com/office/officeart/2005/8/layout/hierarchy1"/>
    <dgm:cxn modelId="{D3E41631-33D0-4E0A-8831-A65276BB904F}" type="presParOf" srcId="{A7753E89-4C96-44CC-A1C4-2578B94B3D80}" destId="{C29EDF07-E7FE-41DB-8918-989083E91AD3}" srcOrd="2" destOrd="0" presId="urn:microsoft.com/office/officeart/2005/8/layout/hierarchy1"/>
    <dgm:cxn modelId="{51DE0CC7-5CFD-4393-B6D7-3FBC713F0AB6}" type="presParOf" srcId="{A7753E89-4C96-44CC-A1C4-2578B94B3D80}" destId="{D6ED0D8E-DDC1-4975-BA67-1F7380480676}" srcOrd="3" destOrd="0" presId="urn:microsoft.com/office/officeart/2005/8/layout/hierarchy1"/>
    <dgm:cxn modelId="{A2590BB9-CB70-4B2E-BBE2-7F1FBF91638B}" type="presParOf" srcId="{D6ED0D8E-DDC1-4975-BA67-1F7380480676}" destId="{38D71BC6-FD5C-44FE-9940-27EB5A8CB6FA}" srcOrd="0" destOrd="0" presId="urn:microsoft.com/office/officeart/2005/8/layout/hierarchy1"/>
    <dgm:cxn modelId="{1763F3FE-D467-429A-A91C-B43F7F561DA4}" type="presParOf" srcId="{38D71BC6-FD5C-44FE-9940-27EB5A8CB6FA}" destId="{2299142C-1E48-4865-B66C-864FE027F4AF}" srcOrd="0" destOrd="0" presId="urn:microsoft.com/office/officeart/2005/8/layout/hierarchy1"/>
    <dgm:cxn modelId="{1252B3C2-82D0-4E4C-B9E7-D65B508FF4D0}" type="presParOf" srcId="{38D71BC6-FD5C-44FE-9940-27EB5A8CB6FA}" destId="{4A5D7425-EA78-4124-A756-06D6E349F167}" srcOrd="1" destOrd="0" presId="urn:microsoft.com/office/officeart/2005/8/layout/hierarchy1"/>
    <dgm:cxn modelId="{F0F18722-656B-49D0-955D-F0911BBFDAC5}" type="presParOf" srcId="{D6ED0D8E-DDC1-4975-BA67-1F7380480676}" destId="{C7DC15CA-6447-450A-BF47-C1E1EE9A7721}" srcOrd="1" destOrd="0" presId="urn:microsoft.com/office/officeart/2005/8/layout/hierarchy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8A71D8-6E88-4122-8625-8E7AF6DD1965}" type="doc">
      <dgm:prSet loTypeId="urn:microsoft.com/office/officeart/2005/8/layout/matrix1" loCatId="matrix" qsTypeId="urn:microsoft.com/office/officeart/2005/8/quickstyle/simple4" qsCatId="simple" csTypeId="urn:microsoft.com/office/officeart/2005/8/colors/colorful1#2" csCatId="colorful" phldr="1"/>
      <dgm:spPr/>
      <dgm:t>
        <a:bodyPr/>
        <a:lstStyle/>
        <a:p>
          <a:endParaRPr lang="uk-UA"/>
        </a:p>
      </dgm:t>
    </dgm:pt>
    <dgm:pt modelId="{D8499283-EE7F-4C48-BCA6-6F6D3C0F540C}">
      <dgm:prSet phldrT="[Текст]" custT="1"/>
      <dgm:spPr/>
      <dgm:t>
        <a:bodyPr/>
        <a:lstStyle/>
        <a:p>
          <a:r>
            <a:rPr lang="uk-UA" sz="3200" b="1" dirty="0" smtClean="0">
              <a:solidFill>
                <a:srgbClr val="008000"/>
              </a:solidFill>
              <a:latin typeface="Arial Black" pitchFamily="34" charset="0"/>
            </a:rPr>
            <a:t>Центр </a:t>
          </a:r>
          <a:r>
            <a:rPr lang="uk-UA" sz="3200" b="1" dirty="0" err="1" smtClean="0">
              <a:solidFill>
                <a:srgbClr val="008000"/>
              </a:solidFill>
              <a:latin typeface="Arial Black" pitchFamily="34" charset="0"/>
            </a:rPr>
            <a:t>Реріха</a:t>
          </a:r>
          <a:endParaRPr lang="uk-UA" sz="3200" dirty="0">
            <a:solidFill>
              <a:srgbClr val="008000"/>
            </a:solidFill>
            <a:latin typeface="Arial Black" pitchFamily="34" charset="0"/>
          </a:endParaRPr>
        </a:p>
      </dgm:t>
    </dgm:pt>
    <dgm:pt modelId="{167A693B-DC71-43FC-9905-65197166E7B3}" type="parTrans" cxnId="{2EE1D1BC-1563-403C-A270-AAC41E48853E}">
      <dgm:prSet/>
      <dgm:spPr/>
      <dgm:t>
        <a:bodyPr/>
        <a:lstStyle/>
        <a:p>
          <a:endParaRPr lang="uk-UA"/>
        </a:p>
      </dgm:t>
    </dgm:pt>
    <dgm:pt modelId="{5FF198ED-5BCC-4A24-8728-5DEFB5E11F00}" type="sibTrans" cxnId="{2EE1D1BC-1563-403C-A270-AAC41E48853E}">
      <dgm:prSet/>
      <dgm:spPr/>
      <dgm:t>
        <a:bodyPr/>
        <a:lstStyle/>
        <a:p>
          <a:endParaRPr lang="uk-UA"/>
        </a:p>
      </dgm:t>
    </dgm:pt>
    <dgm:pt modelId="{1ED0A803-E929-4960-9DF9-453373D6B91C}">
      <dgm:prSet phldrT="[Текст]"/>
      <dgm:spPr/>
      <dgm:t>
        <a:bodyPr/>
        <a:lstStyle/>
        <a:p>
          <a:r>
            <a:rPr lang="uk-UA" b="1" dirty="0" smtClean="0">
              <a:latin typeface="Arial Black" pitchFamily="34" charset="0"/>
            </a:rPr>
            <a:t>Дитяча і юнацька  бібліотеки</a:t>
          </a:r>
          <a:endParaRPr lang="uk-UA" b="1" dirty="0">
            <a:latin typeface="Arial Black" pitchFamily="34" charset="0"/>
          </a:endParaRPr>
        </a:p>
      </dgm:t>
    </dgm:pt>
    <dgm:pt modelId="{8A9F4B79-39AA-4879-A126-CD399BE0789A}" type="parTrans" cxnId="{509F0E38-C533-4F5F-B648-7F133BFBEBFE}">
      <dgm:prSet/>
      <dgm:spPr/>
      <dgm:t>
        <a:bodyPr/>
        <a:lstStyle/>
        <a:p>
          <a:endParaRPr lang="uk-UA"/>
        </a:p>
      </dgm:t>
    </dgm:pt>
    <dgm:pt modelId="{DA487973-10E9-4CE7-B414-3CFCBDF3D768}" type="sibTrans" cxnId="{509F0E38-C533-4F5F-B648-7F133BFBEBFE}">
      <dgm:prSet/>
      <dgm:spPr/>
      <dgm:t>
        <a:bodyPr/>
        <a:lstStyle/>
        <a:p>
          <a:endParaRPr lang="uk-UA"/>
        </a:p>
      </dgm:t>
    </dgm:pt>
    <dgm:pt modelId="{D530891E-4752-4FA3-AA36-7F077C18832D}">
      <dgm:prSet phldrT="[Текст]"/>
      <dgm:spPr/>
      <dgm:t>
        <a:bodyPr/>
        <a:lstStyle/>
        <a:p>
          <a:r>
            <a:rPr lang="uk-UA" b="1" dirty="0" smtClean="0">
              <a:latin typeface="Arial Black" pitchFamily="34" charset="0"/>
            </a:rPr>
            <a:t>Хмельницький молодіжний клуб розвитку</a:t>
          </a:r>
          <a:endParaRPr lang="uk-UA" b="1" dirty="0">
            <a:latin typeface="Arial Black" pitchFamily="34" charset="0"/>
          </a:endParaRPr>
        </a:p>
      </dgm:t>
    </dgm:pt>
    <dgm:pt modelId="{100F77D5-C641-4B36-8524-30201CC3BFC4}" type="parTrans" cxnId="{57998FA9-49CA-4187-BCD8-5CDFC75C4826}">
      <dgm:prSet/>
      <dgm:spPr/>
      <dgm:t>
        <a:bodyPr/>
        <a:lstStyle/>
        <a:p>
          <a:endParaRPr lang="uk-UA"/>
        </a:p>
      </dgm:t>
    </dgm:pt>
    <dgm:pt modelId="{5DB6BA32-CD51-4FB0-B544-CC73D492B658}" type="sibTrans" cxnId="{57998FA9-49CA-4187-BCD8-5CDFC75C4826}">
      <dgm:prSet/>
      <dgm:spPr/>
      <dgm:t>
        <a:bodyPr/>
        <a:lstStyle/>
        <a:p>
          <a:endParaRPr lang="uk-UA"/>
        </a:p>
      </dgm:t>
    </dgm:pt>
    <dgm:pt modelId="{762ED5AB-926F-44BF-BA08-E683B340B167}">
      <dgm:prSet phldrT="[Текст]"/>
      <dgm:spPr/>
      <dgm:t>
        <a:bodyPr/>
        <a:lstStyle/>
        <a:p>
          <a:r>
            <a:rPr lang="uk-UA" b="1" dirty="0" smtClean="0">
              <a:latin typeface="Arial Black" pitchFamily="34" charset="0"/>
            </a:rPr>
            <a:t>Служба у справах дітей</a:t>
          </a:r>
          <a:endParaRPr lang="uk-UA" b="1" dirty="0">
            <a:latin typeface="Arial Black" pitchFamily="34" charset="0"/>
          </a:endParaRPr>
        </a:p>
      </dgm:t>
    </dgm:pt>
    <dgm:pt modelId="{4768F30E-172C-458E-8F15-B4EEF7E19D08}" type="parTrans" cxnId="{EF6EAA2B-37FE-4870-9119-D6F145D42157}">
      <dgm:prSet/>
      <dgm:spPr/>
      <dgm:t>
        <a:bodyPr/>
        <a:lstStyle/>
        <a:p>
          <a:endParaRPr lang="uk-UA"/>
        </a:p>
      </dgm:t>
    </dgm:pt>
    <dgm:pt modelId="{545D6151-0FFD-4307-96DF-F41E366FFCF1}" type="sibTrans" cxnId="{EF6EAA2B-37FE-4870-9119-D6F145D42157}">
      <dgm:prSet/>
      <dgm:spPr/>
      <dgm:t>
        <a:bodyPr/>
        <a:lstStyle/>
        <a:p>
          <a:endParaRPr lang="uk-UA"/>
        </a:p>
      </dgm:t>
    </dgm:pt>
    <dgm:pt modelId="{623EE3AD-286C-4A9C-9E88-E5F9C6098260}">
      <dgm:prSet phldrT="[Текст]"/>
      <dgm:spPr/>
      <dgm:t>
        <a:bodyPr/>
        <a:lstStyle/>
        <a:p>
          <a:r>
            <a:rPr lang="uk-UA" b="1" dirty="0" smtClean="0">
              <a:latin typeface="Arial Black" pitchFamily="34" charset="0"/>
            </a:rPr>
            <a:t>Громадська організація </a:t>
          </a:r>
          <a:r>
            <a:rPr lang="uk-UA" b="1" dirty="0" err="1" smtClean="0">
              <a:latin typeface="Arial Black" pitchFamily="34" charset="0"/>
            </a:rPr>
            <a:t>“Енергія</a:t>
          </a:r>
          <a:r>
            <a:rPr lang="uk-UA" b="1" dirty="0" smtClean="0">
              <a:latin typeface="Arial Black" pitchFamily="34" charset="0"/>
            </a:rPr>
            <a:t> </a:t>
          </a:r>
          <a:r>
            <a:rPr lang="uk-UA" b="1" dirty="0" err="1" smtClean="0">
              <a:latin typeface="Arial Black" pitchFamily="34" charset="0"/>
            </a:rPr>
            <a:t>змін”</a:t>
          </a:r>
          <a:endParaRPr lang="uk-UA" b="1" dirty="0">
            <a:latin typeface="Arial Black" pitchFamily="34" charset="0"/>
          </a:endParaRPr>
        </a:p>
      </dgm:t>
    </dgm:pt>
    <dgm:pt modelId="{DB334B8A-ADC8-4A3C-A3A7-8EBD9BF1804D}" type="parTrans" cxnId="{BADD0716-D1B8-42BC-B448-F22217592EB7}">
      <dgm:prSet/>
      <dgm:spPr/>
      <dgm:t>
        <a:bodyPr/>
        <a:lstStyle/>
        <a:p>
          <a:endParaRPr lang="uk-UA"/>
        </a:p>
      </dgm:t>
    </dgm:pt>
    <dgm:pt modelId="{161CBF84-06B9-4020-94D7-728C77B3CAEA}" type="sibTrans" cxnId="{BADD0716-D1B8-42BC-B448-F22217592EB7}">
      <dgm:prSet/>
      <dgm:spPr/>
      <dgm:t>
        <a:bodyPr/>
        <a:lstStyle/>
        <a:p>
          <a:endParaRPr lang="uk-UA"/>
        </a:p>
      </dgm:t>
    </dgm:pt>
    <dgm:pt modelId="{BBF00971-7F3C-4A35-AF83-A3E8A41F29BC}" type="pres">
      <dgm:prSet presAssocID="{B38A71D8-6E88-4122-8625-8E7AF6DD1965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514C62A9-0D5D-474C-974E-83311E0F9F70}" type="pres">
      <dgm:prSet presAssocID="{B38A71D8-6E88-4122-8625-8E7AF6DD1965}" presName="matrix" presStyleCnt="0"/>
      <dgm:spPr/>
    </dgm:pt>
    <dgm:pt modelId="{BAB5ECBE-61E9-4326-B51F-B6561C3F9302}" type="pres">
      <dgm:prSet presAssocID="{B38A71D8-6E88-4122-8625-8E7AF6DD1965}" presName="tile1" presStyleLbl="node1" presStyleIdx="0" presStyleCnt="4"/>
      <dgm:spPr/>
      <dgm:t>
        <a:bodyPr/>
        <a:lstStyle/>
        <a:p>
          <a:endParaRPr lang="uk-UA"/>
        </a:p>
      </dgm:t>
    </dgm:pt>
    <dgm:pt modelId="{EC245458-8438-4BB1-9C0C-4BCC88051071}" type="pres">
      <dgm:prSet presAssocID="{B38A71D8-6E88-4122-8625-8E7AF6DD1965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EF24DE7-9D3A-4BF7-89B2-586B80E2C363}" type="pres">
      <dgm:prSet presAssocID="{B38A71D8-6E88-4122-8625-8E7AF6DD1965}" presName="tile2" presStyleLbl="node1" presStyleIdx="1" presStyleCnt="4" custScaleX="107466" custLinFactNeighborX="-3237"/>
      <dgm:spPr/>
      <dgm:t>
        <a:bodyPr/>
        <a:lstStyle/>
        <a:p>
          <a:endParaRPr lang="uk-UA"/>
        </a:p>
      </dgm:t>
    </dgm:pt>
    <dgm:pt modelId="{BB138213-970C-4CE8-9C97-C870F1217B0D}" type="pres">
      <dgm:prSet presAssocID="{B38A71D8-6E88-4122-8625-8E7AF6DD1965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30878EB-FAB1-4CEB-B650-B232A209BD7A}" type="pres">
      <dgm:prSet presAssocID="{B38A71D8-6E88-4122-8625-8E7AF6DD1965}" presName="tile3" presStyleLbl="node1" presStyleIdx="2" presStyleCnt="4" custScaleY="100049"/>
      <dgm:spPr/>
      <dgm:t>
        <a:bodyPr/>
        <a:lstStyle/>
        <a:p>
          <a:endParaRPr lang="uk-UA"/>
        </a:p>
      </dgm:t>
    </dgm:pt>
    <dgm:pt modelId="{9BC93477-88A4-4582-9736-30DEFBF5056A}" type="pres">
      <dgm:prSet presAssocID="{B38A71D8-6E88-4122-8625-8E7AF6DD1965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F832FB6-F248-43BA-A8E6-8E48C37D12B1}" type="pres">
      <dgm:prSet presAssocID="{B38A71D8-6E88-4122-8625-8E7AF6DD1965}" presName="tile4" presStyleLbl="node1" presStyleIdx="3" presStyleCnt="4"/>
      <dgm:spPr/>
      <dgm:t>
        <a:bodyPr/>
        <a:lstStyle/>
        <a:p>
          <a:endParaRPr lang="uk-UA"/>
        </a:p>
      </dgm:t>
    </dgm:pt>
    <dgm:pt modelId="{EF6B12D8-F8FF-44BC-9705-F50B66808213}" type="pres">
      <dgm:prSet presAssocID="{B38A71D8-6E88-4122-8625-8E7AF6DD1965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2713C07-3787-4A83-8BDA-3A4A895336CC}" type="pres">
      <dgm:prSet presAssocID="{B38A71D8-6E88-4122-8625-8E7AF6DD1965}" presName="centerTile" presStyleLbl="fgShp" presStyleIdx="0" presStyleCnt="1" custScaleX="140324" custScaleY="97387" custLinFactX="-851" custLinFactNeighborX="-100000" custLinFactNeighborY="1282">
        <dgm:presLayoutVars>
          <dgm:chMax val="0"/>
          <dgm:chPref val="0"/>
        </dgm:presLayoutVars>
      </dgm:prSet>
      <dgm:spPr/>
      <dgm:t>
        <a:bodyPr/>
        <a:lstStyle/>
        <a:p>
          <a:endParaRPr lang="uk-UA"/>
        </a:p>
      </dgm:t>
    </dgm:pt>
  </dgm:ptLst>
  <dgm:cxnLst>
    <dgm:cxn modelId="{57998FA9-49CA-4187-BCD8-5CDFC75C4826}" srcId="{D8499283-EE7F-4C48-BCA6-6F6D3C0F540C}" destId="{D530891E-4752-4FA3-AA36-7F077C18832D}" srcOrd="1" destOrd="0" parTransId="{100F77D5-C641-4B36-8524-30201CC3BFC4}" sibTransId="{5DB6BA32-CD51-4FB0-B544-CC73D492B658}"/>
    <dgm:cxn modelId="{25491633-6ACC-4575-8DEB-24109282493B}" type="presOf" srcId="{1ED0A803-E929-4960-9DF9-453373D6B91C}" destId="{BAB5ECBE-61E9-4326-B51F-B6561C3F9302}" srcOrd="0" destOrd="0" presId="urn:microsoft.com/office/officeart/2005/8/layout/matrix1"/>
    <dgm:cxn modelId="{CD6FA048-C65A-4A52-8629-5780F852A735}" type="presOf" srcId="{1ED0A803-E929-4960-9DF9-453373D6B91C}" destId="{EC245458-8438-4BB1-9C0C-4BCC88051071}" srcOrd="1" destOrd="0" presId="urn:microsoft.com/office/officeart/2005/8/layout/matrix1"/>
    <dgm:cxn modelId="{6A0A67D8-F2E0-4FBE-84E7-FC0E5D863B96}" type="presOf" srcId="{623EE3AD-286C-4A9C-9E88-E5F9C6098260}" destId="{0F832FB6-F248-43BA-A8E6-8E48C37D12B1}" srcOrd="0" destOrd="0" presId="urn:microsoft.com/office/officeart/2005/8/layout/matrix1"/>
    <dgm:cxn modelId="{673A4C86-8CBE-4627-85FD-EE3823E3BA2D}" type="presOf" srcId="{B38A71D8-6E88-4122-8625-8E7AF6DD1965}" destId="{BBF00971-7F3C-4A35-AF83-A3E8A41F29BC}" srcOrd="0" destOrd="0" presId="urn:microsoft.com/office/officeart/2005/8/layout/matrix1"/>
    <dgm:cxn modelId="{509F0E38-C533-4F5F-B648-7F133BFBEBFE}" srcId="{D8499283-EE7F-4C48-BCA6-6F6D3C0F540C}" destId="{1ED0A803-E929-4960-9DF9-453373D6B91C}" srcOrd="0" destOrd="0" parTransId="{8A9F4B79-39AA-4879-A126-CD399BE0789A}" sibTransId="{DA487973-10E9-4CE7-B414-3CFCBDF3D768}"/>
    <dgm:cxn modelId="{2EE1D1BC-1563-403C-A270-AAC41E48853E}" srcId="{B38A71D8-6E88-4122-8625-8E7AF6DD1965}" destId="{D8499283-EE7F-4C48-BCA6-6F6D3C0F540C}" srcOrd="0" destOrd="0" parTransId="{167A693B-DC71-43FC-9905-65197166E7B3}" sibTransId="{5FF198ED-5BCC-4A24-8728-5DEFB5E11F00}"/>
    <dgm:cxn modelId="{2BE0EB3E-F8BD-4A8E-8C11-EB3B8B462525}" type="presOf" srcId="{762ED5AB-926F-44BF-BA08-E683B340B167}" destId="{9BC93477-88A4-4582-9736-30DEFBF5056A}" srcOrd="1" destOrd="0" presId="urn:microsoft.com/office/officeart/2005/8/layout/matrix1"/>
    <dgm:cxn modelId="{C4324067-3174-4022-B2B5-5303EFAF3C01}" type="presOf" srcId="{623EE3AD-286C-4A9C-9E88-E5F9C6098260}" destId="{EF6B12D8-F8FF-44BC-9705-F50B66808213}" srcOrd="1" destOrd="0" presId="urn:microsoft.com/office/officeart/2005/8/layout/matrix1"/>
    <dgm:cxn modelId="{091C9174-2AF0-4F14-A47F-7105FB09CD8A}" type="presOf" srcId="{D8499283-EE7F-4C48-BCA6-6F6D3C0F540C}" destId="{62713C07-3787-4A83-8BDA-3A4A895336CC}" srcOrd="0" destOrd="0" presId="urn:microsoft.com/office/officeart/2005/8/layout/matrix1"/>
    <dgm:cxn modelId="{EF6EAA2B-37FE-4870-9119-D6F145D42157}" srcId="{D8499283-EE7F-4C48-BCA6-6F6D3C0F540C}" destId="{762ED5AB-926F-44BF-BA08-E683B340B167}" srcOrd="2" destOrd="0" parTransId="{4768F30E-172C-458E-8F15-B4EEF7E19D08}" sibTransId="{545D6151-0FFD-4307-96DF-F41E366FFCF1}"/>
    <dgm:cxn modelId="{BADD0716-D1B8-42BC-B448-F22217592EB7}" srcId="{D8499283-EE7F-4C48-BCA6-6F6D3C0F540C}" destId="{623EE3AD-286C-4A9C-9E88-E5F9C6098260}" srcOrd="3" destOrd="0" parTransId="{DB334B8A-ADC8-4A3C-A3A7-8EBD9BF1804D}" sibTransId="{161CBF84-06B9-4020-94D7-728C77B3CAEA}"/>
    <dgm:cxn modelId="{7E793665-C200-4EC6-960D-F085D003C8F7}" type="presOf" srcId="{762ED5AB-926F-44BF-BA08-E683B340B167}" destId="{E30878EB-FAB1-4CEB-B650-B232A209BD7A}" srcOrd="0" destOrd="0" presId="urn:microsoft.com/office/officeart/2005/8/layout/matrix1"/>
    <dgm:cxn modelId="{4A38112A-9336-42D9-8B4D-FF51BFA5947C}" type="presOf" srcId="{D530891E-4752-4FA3-AA36-7F077C18832D}" destId="{DEF24DE7-9D3A-4BF7-89B2-586B80E2C363}" srcOrd="0" destOrd="0" presId="urn:microsoft.com/office/officeart/2005/8/layout/matrix1"/>
    <dgm:cxn modelId="{7C4380C1-2B6B-4181-B16E-AFD4DEF619B0}" type="presOf" srcId="{D530891E-4752-4FA3-AA36-7F077C18832D}" destId="{BB138213-970C-4CE8-9C97-C870F1217B0D}" srcOrd="1" destOrd="0" presId="urn:microsoft.com/office/officeart/2005/8/layout/matrix1"/>
    <dgm:cxn modelId="{BA805985-8FD8-4720-9416-922F81BB5C58}" type="presParOf" srcId="{BBF00971-7F3C-4A35-AF83-A3E8A41F29BC}" destId="{514C62A9-0D5D-474C-974E-83311E0F9F70}" srcOrd="0" destOrd="0" presId="urn:microsoft.com/office/officeart/2005/8/layout/matrix1"/>
    <dgm:cxn modelId="{CA6304CA-8C0D-4008-9C7D-B88F92F5D47B}" type="presParOf" srcId="{514C62A9-0D5D-474C-974E-83311E0F9F70}" destId="{BAB5ECBE-61E9-4326-B51F-B6561C3F9302}" srcOrd="0" destOrd="0" presId="urn:microsoft.com/office/officeart/2005/8/layout/matrix1"/>
    <dgm:cxn modelId="{DD7F1A7F-3582-4ADC-AD9E-7E8BE2EC9FD8}" type="presParOf" srcId="{514C62A9-0D5D-474C-974E-83311E0F9F70}" destId="{EC245458-8438-4BB1-9C0C-4BCC88051071}" srcOrd="1" destOrd="0" presId="urn:microsoft.com/office/officeart/2005/8/layout/matrix1"/>
    <dgm:cxn modelId="{2C15CD59-2658-4552-A804-C7AD0A98423C}" type="presParOf" srcId="{514C62A9-0D5D-474C-974E-83311E0F9F70}" destId="{DEF24DE7-9D3A-4BF7-89B2-586B80E2C363}" srcOrd="2" destOrd="0" presId="urn:microsoft.com/office/officeart/2005/8/layout/matrix1"/>
    <dgm:cxn modelId="{258908CD-EDAE-46DD-A587-D9BC0B3C13A0}" type="presParOf" srcId="{514C62A9-0D5D-474C-974E-83311E0F9F70}" destId="{BB138213-970C-4CE8-9C97-C870F1217B0D}" srcOrd="3" destOrd="0" presId="urn:microsoft.com/office/officeart/2005/8/layout/matrix1"/>
    <dgm:cxn modelId="{FD6FC999-A289-4B5D-A553-6C0C8C7DA2F6}" type="presParOf" srcId="{514C62A9-0D5D-474C-974E-83311E0F9F70}" destId="{E30878EB-FAB1-4CEB-B650-B232A209BD7A}" srcOrd="4" destOrd="0" presId="urn:microsoft.com/office/officeart/2005/8/layout/matrix1"/>
    <dgm:cxn modelId="{3F015295-DDEE-4BFB-A3F7-026A39F69F31}" type="presParOf" srcId="{514C62A9-0D5D-474C-974E-83311E0F9F70}" destId="{9BC93477-88A4-4582-9736-30DEFBF5056A}" srcOrd="5" destOrd="0" presId="urn:microsoft.com/office/officeart/2005/8/layout/matrix1"/>
    <dgm:cxn modelId="{0ED3B3A3-161D-4653-8F29-C493F283DC1C}" type="presParOf" srcId="{514C62A9-0D5D-474C-974E-83311E0F9F70}" destId="{0F832FB6-F248-43BA-A8E6-8E48C37D12B1}" srcOrd="6" destOrd="0" presId="urn:microsoft.com/office/officeart/2005/8/layout/matrix1"/>
    <dgm:cxn modelId="{9B7C637F-0F33-45A5-BCD6-4B2BE0200BEA}" type="presParOf" srcId="{514C62A9-0D5D-474C-974E-83311E0F9F70}" destId="{EF6B12D8-F8FF-44BC-9705-F50B66808213}" srcOrd="7" destOrd="0" presId="urn:microsoft.com/office/officeart/2005/8/layout/matrix1"/>
    <dgm:cxn modelId="{BD73F940-2607-4F04-A4D0-1E3C55CD060D}" type="presParOf" srcId="{BBF00971-7F3C-4A35-AF83-A3E8A41F29BC}" destId="{62713C07-3787-4A83-8BDA-3A4A895336CC}" srcOrd="1" destOrd="0" presId="urn:microsoft.com/office/officeart/2005/8/layout/matrix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29EDF07-E7FE-41DB-8918-989083E91AD3}">
      <dsp:nvSpPr>
        <dsp:cNvPr id="0" name=""/>
        <dsp:cNvSpPr/>
      </dsp:nvSpPr>
      <dsp:spPr>
        <a:xfrm>
          <a:off x="4995827" y="1850204"/>
          <a:ext cx="1296689" cy="4672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8439"/>
              </a:lnTo>
              <a:lnTo>
                <a:pt x="1296689" y="318439"/>
              </a:lnTo>
              <a:lnTo>
                <a:pt x="1296689" y="467282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1DB347-9A67-44B3-97EA-AED5E563A2FF}">
      <dsp:nvSpPr>
        <dsp:cNvPr id="0" name=""/>
        <dsp:cNvSpPr/>
      </dsp:nvSpPr>
      <dsp:spPr>
        <a:xfrm>
          <a:off x="3751218" y="3337741"/>
          <a:ext cx="2945618" cy="4672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8439"/>
              </a:lnTo>
              <a:lnTo>
                <a:pt x="2945618" y="318439"/>
              </a:lnTo>
              <a:lnTo>
                <a:pt x="2945618" y="467282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F8DBA5-D995-4572-BB25-1B81C20429B6}">
      <dsp:nvSpPr>
        <dsp:cNvPr id="0" name=""/>
        <dsp:cNvSpPr/>
      </dsp:nvSpPr>
      <dsp:spPr>
        <a:xfrm>
          <a:off x="3751218" y="3337741"/>
          <a:ext cx="981872" cy="4672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8439"/>
              </a:lnTo>
              <a:lnTo>
                <a:pt x="981872" y="318439"/>
              </a:lnTo>
              <a:lnTo>
                <a:pt x="981872" y="467282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A5FDBF-C2B5-45DC-9CE4-9E93D412219F}">
      <dsp:nvSpPr>
        <dsp:cNvPr id="0" name=""/>
        <dsp:cNvSpPr/>
      </dsp:nvSpPr>
      <dsp:spPr>
        <a:xfrm>
          <a:off x="2769346" y="3337741"/>
          <a:ext cx="981872" cy="467282"/>
        </a:xfrm>
        <a:custGeom>
          <a:avLst/>
          <a:gdLst/>
          <a:ahLst/>
          <a:cxnLst/>
          <a:rect l="0" t="0" r="0" b="0"/>
          <a:pathLst>
            <a:path>
              <a:moveTo>
                <a:pt x="981872" y="0"/>
              </a:moveTo>
              <a:lnTo>
                <a:pt x="981872" y="318439"/>
              </a:lnTo>
              <a:lnTo>
                <a:pt x="0" y="318439"/>
              </a:lnTo>
              <a:lnTo>
                <a:pt x="0" y="467282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5B92D6-C5CC-452B-95B5-5A494F10542C}">
      <dsp:nvSpPr>
        <dsp:cNvPr id="0" name=""/>
        <dsp:cNvSpPr/>
      </dsp:nvSpPr>
      <dsp:spPr>
        <a:xfrm>
          <a:off x="805600" y="3337741"/>
          <a:ext cx="2945618" cy="467282"/>
        </a:xfrm>
        <a:custGeom>
          <a:avLst/>
          <a:gdLst/>
          <a:ahLst/>
          <a:cxnLst/>
          <a:rect l="0" t="0" r="0" b="0"/>
          <a:pathLst>
            <a:path>
              <a:moveTo>
                <a:pt x="2945618" y="0"/>
              </a:moveTo>
              <a:lnTo>
                <a:pt x="2945618" y="318439"/>
              </a:lnTo>
              <a:lnTo>
                <a:pt x="0" y="318439"/>
              </a:lnTo>
              <a:lnTo>
                <a:pt x="0" y="467282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A0AC07-9D5C-49D3-AE31-B3733BA5A468}">
      <dsp:nvSpPr>
        <dsp:cNvPr id="0" name=""/>
        <dsp:cNvSpPr/>
      </dsp:nvSpPr>
      <dsp:spPr>
        <a:xfrm>
          <a:off x="3751218" y="1850204"/>
          <a:ext cx="1244608" cy="467282"/>
        </a:xfrm>
        <a:custGeom>
          <a:avLst/>
          <a:gdLst/>
          <a:ahLst/>
          <a:cxnLst/>
          <a:rect l="0" t="0" r="0" b="0"/>
          <a:pathLst>
            <a:path>
              <a:moveTo>
                <a:pt x="1244608" y="0"/>
              </a:moveTo>
              <a:lnTo>
                <a:pt x="1244608" y="318439"/>
              </a:lnTo>
              <a:lnTo>
                <a:pt x="0" y="318439"/>
              </a:lnTo>
              <a:lnTo>
                <a:pt x="0" y="467282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EE30C3-BF02-45D5-A026-E85DBF81699A}">
      <dsp:nvSpPr>
        <dsp:cNvPr id="0" name=""/>
        <dsp:cNvSpPr/>
      </dsp:nvSpPr>
      <dsp:spPr>
        <a:xfrm>
          <a:off x="3586027" y="350847"/>
          <a:ext cx="2819599" cy="14993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2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316A8F-C462-446D-B707-19F32B9BE27E}">
      <dsp:nvSpPr>
        <dsp:cNvPr id="0" name=""/>
        <dsp:cNvSpPr/>
      </dsp:nvSpPr>
      <dsp:spPr>
        <a:xfrm>
          <a:off x="3764549" y="520444"/>
          <a:ext cx="2819599" cy="14993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Arial Black" pitchFamily="34" charset="0"/>
            </a:rPr>
            <a:t>Президент </a:t>
          </a:r>
          <a:r>
            <a:rPr lang="uk-UA" sz="2400" kern="1200" dirty="0" smtClean="0">
              <a:latin typeface="Arial Black" pitchFamily="34" charset="0"/>
            </a:rPr>
            <a:t>шкільного</a:t>
          </a:r>
          <a:r>
            <a:rPr lang="uk-UA" sz="2000" kern="1200" dirty="0" smtClean="0">
              <a:latin typeface="Arial Black" pitchFamily="34" charset="0"/>
            </a:rPr>
            <a:t> самоврядування</a:t>
          </a:r>
          <a:endParaRPr lang="uk-UA" sz="2000" kern="1200" dirty="0">
            <a:latin typeface="Arial Black" pitchFamily="34" charset="0"/>
          </a:endParaRPr>
        </a:p>
      </dsp:txBody>
      <dsp:txXfrm>
        <a:off x="3764549" y="520444"/>
        <a:ext cx="2819599" cy="1499356"/>
      </dsp:txXfrm>
    </dsp:sp>
    <dsp:sp modelId="{2EE6E370-24D3-4B45-986B-A88E81B3B643}">
      <dsp:nvSpPr>
        <dsp:cNvPr id="0" name=""/>
        <dsp:cNvSpPr/>
      </dsp:nvSpPr>
      <dsp:spPr>
        <a:xfrm>
          <a:off x="2633051" y="2317486"/>
          <a:ext cx="2236334" cy="10202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4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4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D1F6CCD-3373-4A95-A227-67075973F200}">
      <dsp:nvSpPr>
        <dsp:cNvPr id="0" name=""/>
        <dsp:cNvSpPr/>
      </dsp:nvSpPr>
      <dsp:spPr>
        <a:xfrm>
          <a:off x="2811573" y="2487082"/>
          <a:ext cx="2236334" cy="10202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err="1" smtClean="0">
              <a:latin typeface="Arial Black" pitchFamily="34" charset="0"/>
            </a:rPr>
            <a:t>Прем̓єр-міністр</a:t>
          </a:r>
          <a:endParaRPr lang="uk-UA" sz="1800" kern="1200" dirty="0">
            <a:latin typeface="Arial Black" pitchFamily="34" charset="0"/>
          </a:endParaRPr>
        </a:p>
      </dsp:txBody>
      <dsp:txXfrm>
        <a:off x="2811573" y="2487082"/>
        <a:ext cx="2236334" cy="1020255"/>
      </dsp:txXfrm>
    </dsp:sp>
    <dsp:sp modelId="{5E82E0C8-7118-4D86-BDB7-95698AD666B5}">
      <dsp:nvSpPr>
        <dsp:cNvPr id="0" name=""/>
        <dsp:cNvSpPr/>
      </dsp:nvSpPr>
      <dsp:spPr>
        <a:xfrm>
          <a:off x="2250" y="3805023"/>
          <a:ext cx="1606700" cy="10202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5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5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5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53B9E9-9B0B-41D0-9D68-B4B3075F4B8D}">
      <dsp:nvSpPr>
        <dsp:cNvPr id="0" name=""/>
        <dsp:cNvSpPr/>
      </dsp:nvSpPr>
      <dsp:spPr>
        <a:xfrm>
          <a:off x="180772" y="3974620"/>
          <a:ext cx="1606700" cy="10202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>
              <a:latin typeface="Arial Black" pitchFamily="34" charset="0"/>
            </a:rPr>
            <a:t>Міністерство  науки</a:t>
          </a:r>
          <a:endParaRPr lang="uk-UA" sz="1500" kern="1200" dirty="0">
            <a:latin typeface="Arial Black" pitchFamily="34" charset="0"/>
          </a:endParaRPr>
        </a:p>
      </dsp:txBody>
      <dsp:txXfrm>
        <a:off x="180772" y="3974620"/>
        <a:ext cx="1606700" cy="1020255"/>
      </dsp:txXfrm>
    </dsp:sp>
    <dsp:sp modelId="{5560F345-C09D-4F41-8FB1-5ECC35CAD146}">
      <dsp:nvSpPr>
        <dsp:cNvPr id="0" name=""/>
        <dsp:cNvSpPr/>
      </dsp:nvSpPr>
      <dsp:spPr>
        <a:xfrm>
          <a:off x="1965995" y="3805023"/>
          <a:ext cx="1606700" cy="10202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5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5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5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27D5F1-F52C-4862-90C2-705187544DF4}">
      <dsp:nvSpPr>
        <dsp:cNvPr id="0" name=""/>
        <dsp:cNvSpPr/>
      </dsp:nvSpPr>
      <dsp:spPr>
        <a:xfrm>
          <a:off x="2144518" y="3974620"/>
          <a:ext cx="1606700" cy="10202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>
              <a:latin typeface="Arial Black" pitchFamily="34" charset="0"/>
            </a:rPr>
            <a:t>Міністерство культури</a:t>
          </a:r>
          <a:endParaRPr lang="uk-UA" sz="1500" kern="1200" dirty="0">
            <a:latin typeface="Arial Black" pitchFamily="34" charset="0"/>
          </a:endParaRPr>
        </a:p>
      </dsp:txBody>
      <dsp:txXfrm>
        <a:off x="2144518" y="3974620"/>
        <a:ext cx="1606700" cy="1020255"/>
      </dsp:txXfrm>
    </dsp:sp>
    <dsp:sp modelId="{8AA4E4EE-C3C8-402A-99B0-32AFA6D6436E}">
      <dsp:nvSpPr>
        <dsp:cNvPr id="0" name=""/>
        <dsp:cNvSpPr/>
      </dsp:nvSpPr>
      <dsp:spPr>
        <a:xfrm>
          <a:off x="3929741" y="3805023"/>
          <a:ext cx="1606700" cy="10202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5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5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5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7549E3-0915-4ABC-8D87-EBC80AC65CD7}">
      <dsp:nvSpPr>
        <dsp:cNvPr id="0" name=""/>
        <dsp:cNvSpPr/>
      </dsp:nvSpPr>
      <dsp:spPr>
        <a:xfrm>
          <a:off x="4108263" y="3974620"/>
          <a:ext cx="1606700" cy="10202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>
              <a:latin typeface="Arial Black" pitchFamily="34" charset="0"/>
            </a:rPr>
            <a:t>Міністерство спорту</a:t>
          </a:r>
          <a:endParaRPr lang="uk-UA" sz="1500" kern="1200" dirty="0">
            <a:latin typeface="Arial Black" pitchFamily="34" charset="0"/>
          </a:endParaRPr>
        </a:p>
      </dsp:txBody>
      <dsp:txXfrm>
        <a:off x="4108263" y="3974620"/>
        <a:ext cx="1606700" cy="1020255"/>
      </dsp:txXfrm>
    </dsp:sp>
    <dsp:sp modelId="{28219C64-7175-4FA3-A0EA-7958F5BD4E93}">
      <dsp:nvSpPr>
        <dsp:cNvPr id="0" name=""/>
        <dsp:cNvSpPr/>
      </dsp:nvSpPr>
      <dsp:spPr>
        <a:xfrm>
          <a:off x="5893486" y="3805023"/>
          <a:ext cx="1606700" cy="10202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5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5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5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0849F3B-4FB3-4BD3-877D-C0D4AC161868}">
      <dsp:nvSpPr>
        <dsp:cNvPr id="0" name=""/>
        <dsp:cNvSpPr/>
      </dsp:nvSpPr>
      <dsp:spPr>
        <a:xfrm>
          <a:off x="6072008" y="3974620"/>
          <a:ext cx="1606700" cy="10202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>
              <a:latin typeface="Arial Black" pitchFamily="34" charset="0"/>
            </a:rPr>
            <a:t>Міністерство зовнішніх </a:t>
          </a:r>
          <a:r>
            <a:rPr lang="uk-UA" sz="1500" kern="1200" dirty="0" err="1" smtClean="0">
              <a:latin typeface="Arial Black" pitchFamily="34" charset="0"/>
            </a:rPr>
            <a:t>зв</a:t>
          </a:r>
          <a:r>
            <a:rPr lang="uk-UA" sz="1500" kern="1200" dirty="0" err="1" smtClean="0">
              <a:latin typeface="Times New Roman"/>
              <a:cs typeface="Times New Roman"/>
            </a:rPr>
            <a:t>̓</a:t>
          </a:r>
          <a:r>
            <a:rPr lang="uk-UA" sz="1500" kern="1200" dirty="0" err="1" smtClean="0">
              <a:latin typeface="Arial Black" pitchFamily="34" charset="0"/>
            </a:rPr>
            <a:t>язків</a:t>
          </a:r>
          <a:endParaRPr lang="uk-UA" sz="1500" kern="1200" dirty="0">
            <a:latin typeface="Arial Black" pitchFamily="34" charset="0"/>
          </a:endParaRPr>
        </a:p>
      </dsp:txBody>
      <dsp:txXfrm>
        <a:off x="6072008" y="3974620"/>
        <a:ext cx="1606700" cy="1020255"/>
      </dsp:txXfrm>
    </dsp:sp>
    <dsp:sp modelId="{2299142C-1E48-4865-B66C-864FE027F4AF}">
      <dsp:nvSpPr>
        <dsp:cNvPr id="0" name=""/>
        <dsp:cNvSpPr/>
      </dsp:nvSpPr>
      <dsp:spPr>
        <a:xfrm>
          <a:off x="5226430" y="2317486"/>
          <a:ext cx="2132172" cy="10202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4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4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5D7425-EA78-4124-A756-06D6E349F167}">
      <dsp:nvSpPr>
        <dsp:cNvPr id="0" name=""/>
        <dsp:cNvSpPr/>
      </dsp:nvSpPr>
      <dsp:spPr>
        <a:xfrm>
          <a:off x="5404953" y="2487082"/>
          <a:ext cx="2132172" cy="10202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Arial Black" pitchFamily="34" charset="0"/>
            </a:rPr>
            <a:t>Парламент</a:t>
          </a:r>
          <a:endParaRPr lang="uk-UA" sz="1800" kern="1200" dirty="0">
            <a:latin typeface="Arial Black" pitchFamily="34" charset="0"/>
          </a:endParaRPr>
        </a:p>
      </dsp:txBody>
      <dsp:txXfrm>
        <a:off x="5404953" y="2487082"/>
        <a:ext cx="2132172" cy="102025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AB5ECBE-61E9-4326-B51F-B6561C3F9302}">
      <dsp:nvSpPr>
        <dsp:cNvPr id="0" name=""/>
        <dsp:cNvSpPr/>
      </dsp:nvSpPr>
      <dsp:spPr>
        <a:xfrm rot="16200000">
          <a:off x="690015" y="-763170"/>
          <a:ext cx="2378026" cy="3903784"/>
        </a:xfrm>
        <a:prstGeom prst="round1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2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latin typeface="Arial Black" pitchFamily="34" charset="0"/>
            </a:rPr>
            <a:t>Дитяча і юнацька  бібліотеки</a:t>
          </a:r>
          <a:endParaRPr lang="uk-UA" sz="2800" b="1" kern="1200" dirty="0">
            <a:latin typeface="Arial Black" pitchFamily="34" charset="0"/>
          </a:endParaRPr>
        </a:p>
      </dsp:txBody>
      <dsp:txXfrm rot="16200000">
        <a:off x="987268" y="-1060423"/>
        <a:ext cx="1783519" cy="3903784"/>
      </dsp:txXfrm>
    </dsp:sp>
    <dsp:sp modelId="{DEF24DE7-9D3A-4BF7-89B2-586B80E2C363}">
      <dsp:nvSpPr>
        <dsp:cNvPr id="0" name=""/>
        <dsp:cNvSpPr/>
      </dsp:nvSpPr>
      <dsp:spPr>
        <a:xfrm>
          <a:off x="3558826" y="-291"/>
          <a:ext cx="4195241" cy="2378026"/>
        </a:xfrm>
        <a:prstGeom prst="round1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3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3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3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latin typeface="Arial Black" pitchFamily="34" charset="0"/>
            </a:rPr>
            <a:t>Хмельницький молодіжний клуб розвитку</a:t>
          </a:r>
          <a:endParaRPr lang="uk-UA" sz="2800" b="1" kern="1200" dirty="0">
            <a:latin typeface="Arial Black" pitchFamily="34" charset="0"/>
          </a:endParaRPr>
        </a:p>
      </dsp:txBody>
      <dsp:txXfrm>
        <a:off x="3558826" y="-291"/>
        <a:ext cx="4195241" cy="1783519"/>
      </dsp:txXfrm>
    </dsp:sp>
    <dsp:sp modelId="{E30878EB-FAB1-4CEB-B650-B232A209BD7A}">
      <dsp:nvSpPr>
        <dsp:cNvPr id="0" name=""/>
        <dsp:cNvSpPr/>
      </dsp:nvSpPr>
      <dsp:spPr>
        <a:xfrm rot="10800000">
          <a:off x="-72864" y="2377152"/>
          <a:ext cx="3903784" cy="2379191"/>
        </a:xfrm>
        <a:prstGeom prst="round1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4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4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latin typeface="Arial Black" pitchFamily="34" charset="0"/>
            </a:rPr>
            <a:t>Служба у справах дітей</a:t>
          </a:r>
          <a:endParaRPr lang="uk-UA" sz="2800" b="1" kern="1200" dirty="0">
            <a:latin typeface="Arial Black" pitchFamily="34" charset="0"/>
          </a:endParaRPr>
        </a:p>
      </dsp:txBody>
      <dsp:txXfrm rot="10800000">
        <a:off x="-72864" y="2971949"/>
        <a:ext cx="3903784" cy="1784393"/>
      </dsp:txXfrm>
    </dsp:sp>
    <dsp:sp modelId="{0F832FB6-F248-43BA-A8E6-8E48C37D12B1}">
      <dsp:nvSpPr>
        <dsp:cNvPr id="0" name=""/>
        <dsp:cNvSpPr/>
      </dsp:nvSpPr>
      <dsp:spPr>
        <a:xfrm rot="5400000">
          <a:off x="4593799" y="1614855"/>
          <a:ext cx="2378026" cy="3903784"/>
        </a:xfrm>
        <a:prstGeom prst="round1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5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5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5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latin typeface="Arial Black" pitchFamily="34" charset="0"/>
            </a:rPr>
            <a:t>Громадська організація </a:t>
          </a:r>
          <a:r>
            <a:rPr lang="uk-UA" sz="2800" b="1" kern="1200" dirty="0" err="1" smtClean="0">
              <a:latin typeface="Arial Black" pitchFamily="34" charset="0"/>
            </a:rPr>
            <a:t>“Енергія</a:t>
          </a:r>
          <a:r>
            <a:rPr lang="uk-UA" sz="2800" b="1" kern="1200" dirty="0" smtClean="0">
              <a:latin typeface="Arial Black" pitchFamily="34" charset="0"/>
            </a:rPr>
            <a:t> </a:t>
          </a:r>
          <a:r>
            <a:rPr lang="uk-UA" sz="2800" b="1" kern="1200" dirty="0" err="1" smtClean="0">
              <a:latin typeface="Arial Black" pitchFamily="34" charset="0"/>
            </a:rPr>
            <a:t>змін”</a:t>
          </a:r>
          <a:endParaRPr lang="uk-UA" sz="2800" b="1" kern="1200" dirty="0">
            <a:latin typeface="Arial Black" pitchFamily="34" charset="0"/>
          </a:endParaRPr>
        </a:p>
      </dsp:txBody>
      <dsp:txXfrm rot="5400000">
        <a:off x="4891052" y="1912108"/>
        <a:ext cx="1783519" cy="3903784"/>
      </dsp:txXfrm>
    </dsp:sp>
    <dsp:sp modelId="{62713C07-3787-4A83-8BDA-3A4A895336CC}">
      <dsp:nvSpPr>
        <dsp:cNvPr id="0" name=""/>
        <dsp:cNvSpPr/>
      </dsp:nvSpPr>
      <dsp:spPr>
        <a:xfrm>
          <a:off x="0" y="1814297"/>
          <a:ext cx="3286767" cy="1157944"/>
        </a:xfrm>
        <a:prstGeom prst="roundRect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tint val="40000"/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tint val="40000"/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tint val="40000"/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2">
              <a:tint val="40000"/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rgbClr val="008000"/>
              </a:solidFill>
              <a:latin typeface="Arial Black" pitchFamily="34" charset="0"/>
            </a:rPr>
            <a:t>Центр </a:t>
          </a:r>
          <a:r>
            <a:rPr lang="uk-UA" sz="3200" b="1" kern="1200" dirty="0" err="1" smtClean="0">
              <a:solidFill>
                <a:srgbClr val="008000"/>
              </a:solidFill>
              <a:latin typeface="Arial Black" pitchFamily="34" charset="0"/>
            </a:rPr>
            <a:t>Реріха</a:t>
          </a:r>
          <a:endParaRPr lang="uk-UA" sz="3200" kern="1200" dirty="0">
            <a:solidFill>
              <a:srgbClr val="008000"/>
            </a:solidFill>
            <a:latin typeface="Arial Black" pitchFamily="34" charset="0"/>
          </a:endParaRPr>
        </a:p>
      </dsp:txBody>
      <dsp:txXfrm>
        <a:off x="0" y="1814297"/>
        <a:ext cx="3286767" cy="11579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0.53958</cdr:x>
      <cdr:y>0.3125</cdr:y>
    </cdr:from>
    <cdr:to>
      <cdr:x>0.71458</cdr:x>
      <cdr:y>0.53125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66975" y="857250"/>
          <a:ext cx="800100" cy="600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uk-UA" sz="11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0.53958</cdr:x>
      <cdr:y>0.3125</cdr:y>
    </cdr:from>
    <cdr:to>
      <cdr:x>0.71458</cdr:x>
      <cdr:y>0.53125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66975" y="857250"/>
          <a:ext cx="800100" cy="600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uk-UA" sz="110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0.53958</cdr:x>
      <cdr:y>0.3125</cdr:y>
    </cdr:from>
    <cdr:to>
      <cdr:x>0.71458</cdr:x>
      <cdr:y>0.53125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66975" y="857250"/>
          <a:ext cx="800100" cy="600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uk-UA" sz="110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0.1625</cdr:x>
      <cdr:y>0.02083</cdr:y>
    </cdr:from>
    <cdr:to>
      <cdr:x>0.73333</cdr:x>
      <cdr:y>0.12847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42950" y="57150"/>
          <a:ext cx="2609849" cy="295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uk-UA" sz="1100"/>
        </a:p>
      </cdr:txBody>
    </cdr:sp>
  </cdr:relSizeAnchor>
  <cdr:relSizeAnchor xmlns:cdr="http://schemas.openxmlformats.org/drawingml/2006/chartDrawing">
    <cdr:from>
      <cdr:x>0.05572</cdr:x>
      <cdr:y>0.05727</cdr:y>
    </cdr:from>
    <cdr:to>
      <cdr:x>0.76687</cdr:x>
      <cdr:y>0.19254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9263" y="182884"/>
          <a:ext cx="3181349" cy="431967"/>
        </a:xfrm>
        <a:prstGeom xmlns:a="http://schemas.openxmlformats.org/drawingml/2006/main" prst="rect">
          <a:avLst/>
        </a:prstGeom>
        <a:solidFill xmlns:a="http://schemas.openxmlformats.org/drawingml/2006/main">
          <a:srgbClr val="FFCCFF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uk-UA" sz="1800" b="1" dirty="0" smtClean="0">
              <a:solidFill>
                <a:srgbClr val="008000"/>
              </a:solidFill>
              <a:latin typeface="Arial Black" pitchFamily="34" charset="0"/>
            </a:rPr>
            <a:t> </a:t>
          </a:r>
          <a:r>
            <a:rPr lang="uk-UA" sz="1800" b="1" baseline="0" dirty="0" smtClean="0">
              <a:solidFill>
                <a:srgbClr val="008000"/>
              </a:solidFill>
              <a:latin typeface="Arial Black" pitchFamily="34" charset="0"/>
            </a:rPr>
            <a:t>2015 </a:t>
          </a:r>
          <a:r>
            <a:rPr lang="uk-UA" sz="1800" b="1" baseline="0" dirty="0">
              <a:solidFill>
                <a:srgbClr val="008000"/>
              </a:solidFill>
              <a:latin typeface="Arial Black" pitchFamily="34" charset="0"/>
            </a:rPr>
            <a:t>року </a:t>
          </a:r>
          <a:r>
            <a:rPr lang="uk-UA" sz="1800" b="1" baseline="0" dirty="0" smtClean="0">
              <a:solidFill>
                <a:srgbClr val="008000"/>
              </a:solidFill>
              <a:latin typeface="Arial Black" pitchFamily="34" charset="0"/>
            </a:rPr>
            <a:t>- </a:t>
          </a:r>
          <a:r>
            <a:rPr lang="uk-UA" sz="1800" b="1" baseline="0" dirty="0" smtClean="0">
              <a:solidFill>
                <a:srgbClr val="008000"/>
              </a:solidFill>
              <a:latin typeface="Arial Black" pitchFamily="34" charset="0"/>
            </a:rPr>
            <a:t>14 </a:t>
          </a:r>
          <a:r>
            <a:rPr lang="uk-UA" sz="1800" b="1" baseline="0" dirty="0">
              <a:solidFill>
                <a:srgbClr val="008000"/>
              </a:solidFill>
              <a:latin typeface="Arial Black" pitchFamily="34" charset="0"/>
            </a:rPr>
            <a:t>учнів</a:t>
          </a:r>
          <a:endParaRPr lang="uk-UA" sz="1800" b="1" dirty="0">
            <a:solidFill>
              <a:srgbClr val="008000"/>
            </a:solidFill>
            <a:latin typeface="Arial Black" pitchFamily="34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</cdr:x>
      <cdr:y>0.0676</cdr:y>
    </cdr:from>
    <cdr:to>
      <cdr:x>0.68541</cdr:x>
      <cdr:y>0.2551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-2329" y="219676"/>
          <a:ext cx="3316895" cy="6093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uk-UA" sz="110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0.79726</cdr:x>
      <cdr:y>0.05518</cdr:y>
    </cdr:from>
    <cdr:to>
      <cdr:x>0.98687</cdr:x>
      <cdr:y>0.32857</cdr:y>
    </cdr:to>
    <cdr:pic>
      <cdr:nvPicPr>
        <cdr:cNvPr id="3" name="Picture 3" descr="D:\Work\ Проекты\ uaBiznes\ редко используемые\Гармония\логотип\new logo - small.png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6477000" y="344537"/>
          <a:ext cx="1540411" cy="1706942"/>
        </a:xfrm>
        <a:prstGeom xmlns:a="http://schemas.openxmlformats.org/drawingml/2006/main" prst="rect">
          <a:avLst/>
        </a:prstGeom>
        <a:noFill xmlns:a="http://schemas.openxmlformats.org/drawingml/2006/main"/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092642" cy="35290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67909" tIns="33954" rIns="67909" bIns="3395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2736534" y="0"/>
            <a:ext cx="2092642" cy="35290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67909" tIns="33954" rIns="67909" bIns="3395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705123"/>
            <a:ext cx="2092642" cy="35290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67909" tIns="33954" rIns="67909" bIns="33954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2736534" y="6705123"/>
            <a:ext cx="2092642" cy="35290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67909" tIns="33954" rIns="67909" bIns="3395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latin typeface="Times New Roman" pitchFamily="18" charset="0"/>
              </a:defRPr>
            </a:lvl1pPr>
          </a:lstStyle>
          <a:p>
            <a:pPr>
              <a:defRPr/>
            </a:pPr>
            <a:fld id="{71C247D6-D03F-4A52-B8F8-EA9A61B4B4D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092642" cy="35290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67909" tIns="33954" rIns="67909" bIns="3395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2736534" y="0"/>
            <a:ext cx="2092642" cy="35290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67909" tIns="33954" rIns="67909" bIns="3395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50875" y="530225"/>
            <a:ext cx="3527425" cy="2644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43890" y="3352562"/>
            <a:ext cx="3541396" cy="31761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67909" tIns="33954" rIns="67909" bIns="339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705123"/>
            <a:ext cx="2092642" cy="35290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67909" tIns="33954" rIns="67909" bIns="33954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2736534" y="6705123"/>
            <a:ext cx="2092642" cy="35290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67909" tIns="33954" rIns="67909" bIns="3395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latin typeface="Times New Roman" pitchFamily="18" charset="0"/>
              </a:defRPr>
            </a:lvl1pPr>
          </a:lstStyle>
          <a:p>
            <a:pPr>
              <a:defRPr/>
            </a:pPr>
            <a:fld id="{A5A16AF2-A9D7-4435-A7FC-E5E45B28137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A16AF2-A9D7-4435-A7FC-E5E45B28137E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A16AF2-A9D7-4435-A7FC-E5E45B28137E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A16AF2-A9D7-4435-A7FC-E5E45B28137E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A16AF2-A9D7-4435-A7FC-E5E45B28137E}" type="slidenum">
              <a:rPr lang="ru-RU" smtClean="0"/>
              <a:pPr>
                <a:defRPr/>
              </a:pPr>
              <a:t>58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A16AF2-A9D7-4435-A7FC-E5E45B28137E}" type="slidenum">
              <a:rPr lang="ru-RU" smtClean="0"/>
              <a:pPr>
                <a:defRPr/>
              </a:pPr>
              <a:t>59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672577-A39E-4776-9CFA-02D83CB3A13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F3647E-5FBC-4C81-A117-916622B8D04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E736EC-57CF-4F3D-9D95-54C95BF4641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newsfla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0772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39624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572000" y="1905000"/>
            <a:ext cx="3962400" cy="4495800"/>
          </a:xfrm>
        </p:spPr>
        <p:txBody>
          <a:bodyPr/>
          <a:lstStyle/>
          <a:p>
            <a:r>
              <a:rPr lang="ru-RU" smtClean="0"/>
              <a:t>Вставка клипа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629400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239000" y="6629400"/>
            <a:ext cx="1905000" cy="2286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4F39839-2B43-4DA3-9D9D-416A8DD372B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D7F5E6-DAAF-4DBD-A8C7-5BC537A17D6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914153-7A3E-43E4-872F-B250F537160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AEB73F-8BCA-4264-A066-EE3400208E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17C4D2-3C91-4132-A78A-DCBE15547E1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E24A1F-819D-40E5-8D9D-C062D355D2E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215D70-D60F-48A3-AA72-4CAA7F87DB1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B92C4A-9678-432F-B9C4-1EA3528630B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05255E-BEA1-49C6-A00F-FD9E48ED1D9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BB7327ED-617B-4317-92F9-7BC10287D05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transition>
    <p:newsflash/>
  </p:transition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3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3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3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3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7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microsoft.com/office/2007/relationships/diagramDrawing" Target="../diagrams/drawing2.xml"/><Relationship Id="rId3" Type="http://schemas.openxmlformats.org/officeDocument/2006/relationships/diagramLayout" Target="../diagrams/layout2.xml"/><Relationship Id="rId7" Type="http://schemas.openxmlformats.org/officeDocument/2006/relationships/image" Target="../media/image79.jpeg"/><Relationship Id="rId12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diagramColors" Target="../diagrams/colors2.xml"/><Relationship Id="rId10" Type="http://schemas.openxmlformats.org/officeDocument/2006/relationships/image" Target="../media/image82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8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microsoft.com/office/2007/relationships/diagramDrawing" Target="../diagrams/drawing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9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10" Type="http://schemas.openxmlformats.org/officeDocument/2006/relationships/image" Target="../media/image3.pn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3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image" Target="../media/image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chart" Target="../charts/chart1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chart" Target="../charts/chart2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3.pn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uk-UA" dirty="0" smtClean="0"/>
              <a:t>                     </a:t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             </a:t>
            </a:r>
            <a:br>
              <a:rPr lang="uk-UA" dirty="0" smtClean="0"/>
            </a:br>
            <a:r>
              <a:rPr lang="ru-RU" dirty="0" smtClean="0"/>
              <a:t> </a:t>
            </a:r>
            <a:r>
              <a:rPr lang="uk-UA" dirty="0" smtClean="0"/>
              <a:t>                             </a:t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                                                                   </a:t>
            </a:r>
            <a:br>
              <a:rPr lang="uk-UA" dirty="0" smtClean="0"/>
            </a:br>
            <a:r>
              <a:rPr lang="uk-UA" dirty="0" smtClean="0"/>
              <a:t>                                                                  </a:t>
            </a:r>
            <a:endParaRPr lang="ru-RU" dirty="0" smtClean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432560" y="393896"/>
            <a:ext cx="7406640" cy="2588456"/>
          </a:xfrm>
        </p:spPr>
        <p:txBody>
          <a:bodyPr>
            <a:normAutofit/>
          </a:bodyPr>
          <a:lstStyle/>
          <a:p>
            <a:pPr algn="ctr"/>
            <a:r>
              <a:rPr lang="uk-UA" dirty="0" smtClean="0">
                <a:latin typeface="Arial Black" pitchFamily="34" charset="0"/>
              </a:rPr>
              <a:t>Аналіз діяльності </a:t>
            </a:r>
          </a:p>
          <a:p>
            <a:pPr algn="ctr"/>
            <a:r>
              <a:rPr lang="uk-UA" dirty="0" smtClean="0">
                <a:latin typeface="Arial Black" pitchFamily="34" charset="0"/>
              </a:rPr>
              <a:t>Хмельницької приватної</a:t>
            </a:r>
          </a:p>
          <a:p>
            <a:pPr algn="ctr"/>
            <a:r>
              <a:rPr lang="uk-UA" dirty="0" smtClean="0">
                <a:latin typeface="Arial Black" pitchFamily="34" charset="0"/>
              </a:rPr>
              <a:t> загальноосвітньої школи </a:t>
            </a:r>
            <a:r>
              <a:rPr lang="uk-UA" dirty="0" err="1" smtClean="0">
                <a:latin typeface="Arial Black" pitchFamily="34" charset="0"/>
              </a:rPr>
              <a:t>“Гармонія”</a:t>
            </a:r>
            <a:r>
              <a:rPr lang="uk-UA" dirty="0" smtClean="0">
                <a:latin typeface="Arial Black" pitchFamily="34" charset="0"/>
              </a:rPr>
              <a:t> </a:t>
            </a:r>
          </a:p>
          <a:p>
            <a:pPr algn="ctr"/>
            <a:r>
              <a:rPr lang="uk-UA" dirty="0" smtClean="0">
                <a:latin typeface="Arial Black" pitchFamily="34" charset="0"/>
              </a:rPr>
              <a:t>І-ІІІ ступенів</a:t>
            </a:r>
          </a:p>
          <a:p>
            <a:pPr algn="ctr"/>
            <a:r>
              <a:rPr lang="uk-UA" dirty="0" smtClean="0">
                <a:latin typeface="Arial Black" pitchFamily="34" charset="0"/>
              </a:rPr>
              <a:t>станом на квітень 2016 року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3786188" y="23860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29699" name="Picture 3" descr="d:\Users\user\Desktop\12771887_420380781465836_7103853703489815053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0882" y="3137095"/>
            <a:ext cx="7581810" cy="3079821"/>
          </a:xfrm>
          <a:prstGeom prst="rect">
            <a:avLst/>
          </a:prstGeom>
          <a:noFill/>
        </p:spPr>
      </p:pic>
      <p:pic>
        <p:nvPicPr>
          <p:cNvPr id="1027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2426" y="171450"/>
            <a:ext cx="1712176" cy="1897275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772508" y="881575"/>
          <a:ext cx="5914292" cy="3567035"/>
        </p:xfrm>
        <a:graphic>
          <a:graphicData uri="http://schemas.openxmlformats.org/drawingml/2006/table">
            <a:tbl>
              <a:tblPr bandRow="1">
                <a:tableStyleId>{8799B23B-EC83-4686-B30A-512413B5E67A}</a:tableStyleId>
              </a:tblPr>
              <a:tblGrid>
                <a:gridCol w="13270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087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782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91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dirty="0"/>
                        <a:t>Клас</a:t>
                      </a:r>
                      <a:endParaRPr lang="uk-UA" sz="24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dirty="0" smtClean="0"/>
                        <a:t>2013/2014</a:t>
                      </a:r>
                      <a:endParaRPr lang="uk-UA" sz="24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dirty="0" smtClean="0"/>
                        <a:t>2014/2015</a:t>
                      </a:r>
                      <a:endParaRPr lang="uk-UA" sz="24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dirty="0" smtClean="0"/>
                        <a:t>2015/2016</a:t>
                      </a:r>
                      <a:endParaRPr lang="uk-UA" sz="24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1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/>
                        <a:t>1</a:t>
                      </a:r>
                      <a:endParaRPr lang="uk-UA" sz="18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/>
                        <a:t>100</a:t>
                      </a:r>
                      <a:endParaRPr lang="uk-UA" sz="18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 smtClean="0"/>
                        <a:t>100</a:t>
                      </a:r>
                      <a:endParaRPr lang="uk-UA" sz="18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 smtClean="0"/>
                        <a:t>100</a:t>
                      </a:r>
                      <a:endParaRPr lang="uk-UA" sz="18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1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/>
                        <a:t>2</a:t>
                      </a:r>
                      <a:endParaRPr lang="uk-UA" sz="1800" b="1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solidFill>
                            <a:srgbClr val="FF0000"/>
                          </a:solidFill>
                        </a:rPr>
                        <a:t>91</a:t>
                      </a:r>
                      <a:endParaRPr lang="uk-UA" sz="1800" b="1" dirty="0">
                        <a:solidFill>
                          <a:srgbClr val="FF0000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/>
                        <a:t>100</a:t>
                      </a:r>
                      <a:endParaRPr lang="uk-UA" sz="18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 smtClean="0"/>
                        <a:t>100</a:t>
                      </a:r>
                      <a:endParaRPr lang="uk-UA" sz="18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1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/>
                        <a:t>3</a:t>
                      </a:r>
                      <a:endParaRPr lang="uk-UA" sz="1800" b="1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/>
                        <a:t>100</a:t>
                      </a:r>
                      <a:endParaRPr lang="uk-UA" sz="18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solidFill>
                            <a:srgbClr val="FF0000"/>
                          </a:solidFill>
                        </a:rPr>
                        <a:t>93</a:t>
                      </a:r>
                      <a:endParaRPr lang="uk-UA" sz="1800" b="1" dirty="0">
                        <a:solidFill>
                          <a:srgbClr val="FF0000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/>
                        <a:t>100</a:t>
                      </a:r>
                      <a:endParaRPr lang="uk-UA" sz="18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1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/>
                        <a:t>4</a:t>
                      </a:r>
                      <a:endParaRPr lang="uk-UA" sz="18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 smtClean="0"/>
                        <a:t>100</a:t>
                      </a:r>
                      <a:endParaRPr lang="uk-UA" sz="18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 smtClean="0"/>
                        <a:t>100</a:t>
                      </a:r>
                      <a:endParaRPr lang="uk-UA" sz="18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solidFill>
                            <a:srgbClr val="FF0000"/>
                          </a:solidFill>
                        </a:rPr>
                        <a:t>81</a:t>
                      </a:r>
                      <a:endParaRPr lang="uk-UA" sz="1800" b="1" dirty="0">
                        <a:solidFill>
                          <a:srgbClr val="FF0000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1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/>
                        <a:t>5</a:t>
                      </a:r>
                      <a:endParaRPr lang="uk-UA" sz="1800" b="1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</a:rPr>
                        <a:t>92</a:t>
                      </a:r>
                      <a:endParaRPr lang="uk-UA" sz="1800" b="1" dirty="0">
                        <a:solidFill>
                          <a:srgbClr val="FF0000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uk-UA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/>
                        <a:t>100</a:t>
                      </a:r>
                      <a:endParaRPr lang="uk-UA" sz="18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1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/>
                        <a:t>6</a:t>
                      </a:r>
                      <a:endParaRPr lang="uk-UA" sz="18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/>
                        <a:t>100</a:t>
                      </a:r>
                      <a:endParaRPr lang="uk-UA" sz="18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</a:rPr>
                        <a:t>93</a:t>
                      </a:r>
                      <a:endParaRPr lang="uk-UA" sz="1800" b="1" dirty="0">
                        <a:solidFill>
                          <a:srgbClr val="FF0000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uk-UA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1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/>
                        <a:t>7</a:t>
                      </a:r>
                      <a:endParaRPr lang="uk-UA" sz="1800" b="1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/>
                        <a:t>100</a:t>
                      </a:r>
                      <a:endParaRPr lang="uk-UA" sz="1800" b="1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/>
                        <a:t>100</a:t>
                      </a:r>
                      <a:endParaRPr lang="uk-UA" sz="18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solidFill>
                            <a:srgbClr val="FF0000"/>
                          </a:solidFill>
                        </a:rPr>
                        <a:t>78</a:t>
                      </a:r>
                      <a:endParaRPr lang="uk-UA" sz="1800" b="1" dirty="0">
                        <a:solidFill>
                          <a:srgbClr val="FF0000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1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/>
                        <a:t>8</a:t>
                      </a:r>
                      <a:endParaRPr lang="uk-UA" sz="18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/>
                        <a:t>100</a:t>
                      </a:r>
                      <a:endParaRPr lang="uk-UA" sz="18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/>
                        <a:t>100</a:t>
                      </a:r>
                      <a:endParaRPr lang="uk-UA" sz="18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/>
                        <a:t>100</a:t>
                      </a:r>
                      <a:endParaRPr lang="uk-UA" sz="18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91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/>
                        <a:t>9</a:t>
                      </a:r>
                      <a:endParaRPr lang="uk-UA" sz="1800" b="1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 smtClean="0"/>
                        <a:t>100</a:t>
                      </a:r>
                      <a:endParaRPr lang="uk-UA" sz="18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 smtClean="0"/>
                        <a:t>100</a:t>
                      </a:r>
                      <a:endParaRPr lang="uk-UA" sz="18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 smtClean="0"/>
                        <a:t>100</a:t>
                      </a:r>
                      <a:endParaRPr lang="uk-UA" sz="18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91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/>
                        <a:t>10</a:t>
                      </a:r>
                      <a:endParaRPr lang="uk-UA" sz="1800" b="1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 smtClean="0"/>
                        <a:t>100</a:t>
                      </a:r>
                      <a:endParaRPr lang="uk-UA" sz="18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 smtClean="0"/>
                        <a:t>100</a:t>
                      </a:r>
                      <a:endParaRPr lang="uk-UA" sz="18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 smtClean="0"/>
                        <a:t>100</a:t>
                      </a:r>
                      <a:endParaRPr lang="uk-UA" sz="18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91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/>
                        <a:t>11</a:t>
                      </a:r>
                      <a:endParaRPr lang="uk-UA" sz="1800" b="1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 smtClean="0"/>
                        <a:t>100</a:t>
                      </a:r>
                      <a:endParaRPr lang="uk-UA" sz="18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 smtClean="0"/>
                        <a:t>100</a:t>
                      </a:r>
                      <a:endParaRPr lang="uk-UA" sz="18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 smtClean="0"/>
                        <a:t>100</a:t>
                      </a:r>
                      <a:endParaRPr lang="uk-UA" sz="18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41960" y="198121"/>
            <a:ext cx="70561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3200" b="1" dirty="0" smtClean="0">
                <a:solidFill>
                  <a:srgbClr val="C00000"/>
                </a:solidFill>
                <a:latin typeface="Arial Black" pitchFamily="34" charset="0"/>
              </a:rPr>
              <a:t>Забезпечення підручниками</a:t>
            </a:r>
            <a:endParaRPr lang="uk-UA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8194" name="Picture 2" descr="d:\Users\user\Desktop\WP_20160413_07_56_08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6671" y="4635790"/>
            <a:ext cx="5591175" cy="2019934"/>
          </a:xfrm>
          <a:prstGeom prst="rect">
            <a:avLst/>
          </a:prstGeom>
          <a:noFill/>
        </p:spPr>
      </p:pic>
      <p:pic>
        <p:nvPicPr>
          <p:cNvPr id="6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5" y="1009134"/>
            <a:ext cx="1882932" cy="2086491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35411" y="4829175"/>
            <a:ext cx="1684764" cy="18669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46743" y="711200"/>
            <a:ext cx="889725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/>
              <a:t>В школі є 17  </a:t>
            </a:r>
            <a:r>
              <a:rPr lang="uk-UA" sz="2000" b="1" dirty="0" err="1" smtClean="0"/>
              <a:t>комп</a:t>
            </a:r>
            <a:r>
              <a:rPr lang="en-US" sz="2000" b="1" dirty="0" smtClean="0"/>
              <a:t>’</a:t>
            </a:r>
            <a:r>
              <a:rPr lang="uk-UA" sz="2000" b="1" dirty="0" err="1" smtClean="0"/>
              <a:t>ютерів</a:t>
            </a:r>
            <a:r>
              <a:rPr lang="uk-UA" sz="2000" b="1" dirty="0" smtClean="0"/>
              <a:t> та 5 ноутбуків: </a:t>
            </a:r>
          </a:p>
          <a:p>
            <a:r>
              <a:rPr lang="uk-UA" sz="2000" b="1" dirty="0" smtClean="0"/>
              <a:t>-  </a:t>
            </a:r>
            <a:r>
              <a:rPr lang="uk-UA" sz="2000" b="1" dirty="0" err="1" smtClean="0"/>
              <a:t>комп</a:t>
            </a:r>
            <a:r>
              <a:rPr lang="en-US" sz="2000" b="1" dirty="0" smtClean="0"/>
              <a:t>’</a:t>
            </a:r>
            <a:r>
              <a:rPr lang="uk-UA" sz="2000" b="1" dirty="0" err="1" smtClean="0"/>
              <a:t>ютерний</a:t>
            </a:r>
            <a:r>
              <a:rPr lang="uk-UA" sz="2000" b="1" dirty="0" smtClean="0"/>
              <a:t> клас - 8 стаціонарних та 2 ноутбука;</a:t>
            </a:r>
          </a:p>
          <a:p>
            <a:r>
              <a:rPr lang="en-US" sz="2000" b="1" dirty="0" smtClean="0"/>
              <a:t>-  </a:t>
            </a:r>
            <a:r>
              <a:rPr lang="uk-UA" sz="2000" b="1" dirty="0" smtClean="0"/>
              <a:t>інші </a:t>
            </a:r>
            <a:r>
              <a:rPr lang="uk-UA" sz="2000" b="1" dirty="0" smtClean="0"/>
              <a:t>кабінети та приміщення -   9</a:t>
            </a:r>
            <a:r>
              <a:rPr lang="en-US" sz="2000" b="1" dirty="0" smtClean="0"/>
              <a:t> </a:t>
            </a:r>
            <a:r>
              <a:rPr lang="uk-UA" sz="2000" b="1" dirty="0" smtClean="0"/>
              <a:t>стаціонарних  та 4 </a:t>
            </a:r>
            <a:r>
              <a:rPr lang="uk-UA" sz="2000" b="1" dirty="0" smtClean="0"/>
              <a:t>ноутбука.  </a:t>
            </a:r>
            <a:endParaRPr lang="uk-UA" sz="2000" b="1" dirty="0" smtClean="0"/>
          </a:p>
          <a:p>
            <a:r>
              <a:rPr lang="uk-UA" sz="2000" b="1" u="sng" dirty="0" smtClean="0"/>
              <a:t>Інша техніка</a:t>
            </a:r>
            <a:r>
              <a:rPr lang="uk-UA" sz="2000" b="1" dirty="0" smtClean="0"/>
              <a:t>: ксерокси, принтери, МФУ – 8</a:t>
            </a:r>
            <a:r>
              <a:rPr lang="en-US" sz="2000" b="1" dirty="0" smtClean="0"/>
              <a:t> </a:t>
            </a:r>
            <a:r>
              <a:rPr lang="uk-UA" sz="2000" b="1" dirty="0" smtClean="0"/>
              <a:t>шт. ; телевізори – 5 шт.; магнітоли, музичні центри, програвачі – 7 шт.; екрани – 3 шт.; проектори – 3 шт. </a:t>
            </a:r>
          </a:p>
          <a:p>
            <a:pPr>
              <a:buFontTx/>
              <a:buChar char="-"/>
            </a:pPr>
            <a:endParaRPr lang="uk-UA" sz="2000" b="1" dirty="0" smtClean="0"/>
          </a:p>
          <a:p>
            <a:endParaRPr lang="uk-UA" sz="2400" dirty="0" smtClean="0"/>
          </a:p>
          <a:p>
            <a:endParaRPr lang="uk-UA" sz="2400" dirty="0" smtClean="0"/>
          </a:p>
          <a:p>
            <a:endParaRPr lang="uk-UA" sz="2400" dirty="0" smtClean="0"/>
          </a:p>
          <a:p>
            <a:endParaRPr lang="uk-UA" sz="2400" dirty="0" smtClean="0"/>
          </a:p>
          <a:p>
            <a:endParaRPr lang="uk-UA" sz="2400" dirty="0" smtClean="0"/>
          </a:p>
          <a:p>
            <a:endParaRPr lang="uk-UA" sz="2400" dirty="0" smtClean="0"/>
          </a:p>
          <a:p>
            <a:r>
              <a:rPr lang="uk-UA" sz="2000" b="1" dirty="0" smtClean="0"/>
              <a:t>Дротовий Інтернет підключений до кабінетів інформатики, хімії, мови та літератури, іноземних мов, бухгалтерії,  методкабінету та кабінету директора.  Усе приміщення школи  покрите зоною </a:t>
            </a:r>
            <a:r>
              <a:rPr lang="en-US" sz="2000" b="1" dirty="0" smtClean="0"/>
              <a:t>Wi-Fi </a:t>
            </a:r>
            <a:r>
              <a:rPr lang="uk-UA" sz="2000" b="1" dirty="0" smtClean="0"/>
              <a:t>з контрольованим доступом. Ведеться </a:t>
            </a:r>
            <a:r>
              <a:rPr lang="uk-UA" sz="2000" b="1" dirty="0" err="1" smtClean="0"/>
              <a:t>відеоспостереження</a:t>
            </a:r>
            <a:r>
              <a:rPr lang="uk-UA" sz="2000" b="1" dirty="0" smtClean="0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25414" y="0"/>
            <a:ext cx="8018585" cy="787791"/>
          </a:xfrm>
        </p:spPr>
        <p:txBody>
          <a:bodyPr>
            <a:normAutofit/>
          </a:bodyPr>
          <a:lstStyle/>
          <a:p>
            <a:pPr algn="ctr"/>
            <a:r>
              <a:rPr lang="uk-UA" sz="3600" dirty="0" smtClean="0">
                <a:latin typeface="Arial Black" pitchFamily="34" charset="0"/>
              </a:rPr>
              <a:t>Доступ до мережі ІНТЕРНЕТ</a:t>
            </a:r>
            <a:endParaRPr lang="uk-UA" sz="3600" dirty="0">
              <a:latin typeface="Arial Black" pitchFamily="34" charset="0"/>
            </a:endParaRPr>
          </a:p>
        </p:txBody>
      </p:sp>
      <p:pic>
        <p:nvPicPr>
          <p:cNvPr id="4" name="Picture 1" descr="d:\Users\user\Desktop\DSCN11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449" y="2683588"/>
            <a:ext cx="3685735" cy="2404710"/>
          </a:xfrm>
          <a:prstGeom prst="rect">
            <a:avLst/>
          </a:prstGeom>
          <a:noFill/>
        </p:spPr>
      </p:pic>
      <p:pic>
        <p:nvPicPr>
          <p:cNvPr id="76802" name="Picture 2" descr="d:\Users\user\Desktop\презентація\фото для презентації\DSCN12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6101" y="2345659"/>
            <a:ext cx="3742006" cy="242217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039429" y="4325259"/>
            <a:ext cx="1599925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uk-UA" b="1" dirty="0" smtClean="0"/>
              <a:t>Кабінет хімії</a:t>
            </a:r>
            <a:endParaRPr lang="uk-UA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06400" y="4674961"/>
            <a:ext cx="2685143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uk-UA" b="1" dirty="0" smtClean="0"/>
              <a:t>Кабінет інформатики</a:t>
            </a:r>
            <a:endParaRPr lang="uk-UA" b="1" dirty="0"/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1182" y="0"/>
            <a:ext cx="8272506" cy="1670304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uk-UA" sz="2800" b="1" dirty="0" smtClean="0">
                <a:latin typeface="Arial Black" pitchFamily="34" charset="0"/>
              </a:rPr>
              <a:t>Функціонує  шкільний сайт та сторінки в </a:t>
            </a:r>
            <a:r>
              <a:rPr lang="uk-UA" sz="2800" b="1" dirty="0" err="1" smtClean="0">
                <a:latin typeface="Arial Black" pitchFamily="34" charset="0"/>
              </a:rPr>
              <a:t>соцмережах</a:t>
            </a:r>
            <a:r>
              <a:rPr lang="uk-UA" sz="2800" b="1" dirty="0" smtClean="0">
                <a:latin typeface="Arial Black" pitchFamily="34" charset="0"/>
              </a:rPr>
              <a:t>.</a:t>
            </a:r>
            <a:br>
              <a:rPr lang="uk-UA" sz="2800" b="1" dirty="0" smtClean="0">
                <a:latin typeface="Arial Black" pitchFamily="34" charset="0"/>
              </a:rPr>
            </a:br>
            <a:r>
              <a:rPr lang="uk-UA" sz="2800" b="1" dirty="0" smtClean="0">
                <a:latin typeface="Arial Black" pitchFamily="34" charset="0"/>
              </a:rPr>
              <a:t>Працює електронний </a:t>
            </a:r>
            <a:r>
              <a:rPr lang="uk-UA" sz="2800" b="1" dirty="0" err="1" smtClean="0">
                <a:latin typeface="Arial Black" pitchFamily="34" charset="0"/>
              </a:rPr>
              <a:t>щоденик</a:t>
            </a:r>
            <a:r>
              <a:rPr lang="uk-UA" sz="2800" b="1" dirty="0" smtClean="0">
                <a:latin typeface="Arial Black" pitchFamily="34" charset="0"/>
              </a:rPr>
              <a:t>.</a:t>
            </a:r>
            <a:endParaRPr lang="uk-UA" sz="2800" b="1" dirty="0">
              <a:latin typeface="Arial Black" pitchFamily="34" charset="0"/>
            </a:endParaRPr>
          </a:p>
        </p:txBody>
      </p:sp>
      <p:pic>
        <p:nvPicPr>
          <p:cNvPr id="2050" name="Picture 2" descr="d:\Users\user\Desktop\Сним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4837" y="2769427"/>
            <a:ext cx="7336455" cy="3898660"/>
          </a:xfrm>
          <a:prstGeom prst="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>
            <a:off x="2025748" y="1674054"/>
            <a:ext cx="5542670" cy="108321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 Black" pitchFamily="34" charset="0"/>
              </a:rPr>
              <a:t>www.harmony-school.com</a:t>
            </a:r>
            <a:endParaRPr lang="uk-UA" sz="2800" dirty="0">
              <a:latin typeface="Arial Black" pitchFamily="34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8364"/>
            <a:ext cx="6385560" cy="818866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rgbClr val="92084D"/>
                </a:solidFill>
                <a:latin typeface="Times New Roman" pitchFamily="18" charset="0"/>
                <a:cs typeface="Times New Roman" pitchFamily="18" charset="0"/>
              </a:rPr>
              <a:t>Організація харчування дітей</a:t>
            </a:r>
            <a:endParaRPr lang="ru-RU" sz="3600" b="1" dirty="0">
              <a:solidFill>
                <a:srgbClr val="9208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1"/>
          </p:nvPr>
        </p:nvSpPr>
        <p:spPr>
          <a:xfrm>
            <a:off x="270300" y="1183527"/>
            <a:ext cx="3321986" cy="5347902"/>
          </a:xfrm>
          <a:solidFill>
            <a:srgbClr val="FFCCCC"/>
          </a:solidFill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uk-UA" sz="1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Шкільна їдальня розрахована на 46 посадочних місць і працює в 4 зміни</a:t>
            </a:r>
          </a:p>
          <a:p>
            <a:pPr>
              <a:buFont typeface="Wingdings" pitchFamily="2" charset="2"/>
              <a:buChar char="Ø"/>
            </a:pPr>
            <a:r>
              <a:rPr lang="uk-UA" sz="1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Гарячим харчуванням  за кошти батьків  охоплено 93,7 % учнів.</a:t>
            </a:r>
          </a:p>
          <a:p>
            <a:pPr>
              <a:buFont typeface="Wingdings" pitchFamily="2" charset="2"/>
              <a:buChar char="Ø"/>
            </a:pPr>
            <a:r>
              <a:rPr lang="uk-UA" sz="1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Безкоштовне  харчування організовано для 2 учнів, позбавлених батьківського піклування.</a:t>
            </a:r>
          </a:p>
          <a:p>
            <a:pPr>
              <a:buFont typeface="Wingdings" pitchFamily="2" charset="2"/>
              <a:buChar char="Ø"/>
            </a:pPr>
            <a:r>
              <a:rPr lang="uk-UA" sz="1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Учні 1-4 класів харчуються 3 рази;</a:t>
            </a:r>
          </a:p>
          <a:p>
            <a:pPr>
              <a:buFont typeface="Wingdings" pitchFamily="2" charset="2"/>
              <a:buChar char="Ø"/>
            </a:pPr>
            <a:r>
              <a:rPr lang="uk-UA" sz="1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5-8 класи – дворазове харчування;</a:t>
            </a:r>
          </a:p>
          <a:p>
            <a:pPr>
              <a:buFont typeface="Wingdings" pitchFamily="2" charset="2"/>
              <a:buChar char="Ø"/>
            </a:pPr>
            <a:r>
              <a:rPr lang="uk-UA" sz="1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у 10-11 класів – одноразове.</a:t>
            </a:r>
          </a:p>
          <a:p>
            <a:pPr>
              <a:buFont typeface="Wingdings" pitchFamily="2" charset="2"/>
              <a:buChar char="Ø"/>
            </a:pPr>
            <a:endParaRPr lang="uk-UA" sz="1600" b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537" name="Picture 1" descr="d:\Users\user\Desktop\2015-2016 н.р\різне\Новая папка\52024c1ad07f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4824" y="987922"/>
            <a:ext cx="2732690" cy="1710135"/>
          </a:xfrm>
          <a:prstGeom prst="rect">
            <a:avLst/>
          </a:prstGeom>
          <a:noFill/>
        </p:spPr>
      </p:pic>
      <p:pic>
        <p:nvPicPr>
          <p:cNvPr id="65538" name="Picture 2" descr="d:\Users\user\Desktop\презентація\фото для презентації\DSC_01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6173" y="4687389"/>
            <a:ext cx="2909776" cy="1955995"/>
          </a:xfrm>
          <a:prstGeom prst="rect">
            <a:avLst/>
          </a:prstGeom>
          <a:noFill/>
        </p:spPr>
      </p:pic>
      <p:pic>
        <p:nvPicPr>
          <p:cNvPr id="9" name="Picture 6" descr="d:\Users\user\Desktop\002.jpg"/>
          <p:cNvPicPr>
            <a:picLocks noChangeAspect="1" noChangeArrowheads="1"/>
          </p:cNvPicPr>
          <p:nvPr/>
        </p:nvPicPr>
        <p:blipFill>
          <a:blip r:embed="rId4" cstate="print"/>
          <a:srcRect l="4114" t="7472" r="4975" b="9737"/>
          <a:stretch>
            <a:fillRect/>
          </a:stretch>
        </p:blipFill>
        <p:spPr bwMode="auto">
          <a:xfrm>
            <a:off x="6735492" y="715636"/>
            <a:ext cx="2408508" cy="3405695"/>
          </a:xfrm>
          <a:prstGeom prst="rect">
            <a:avLst/>
          </a:prstGeom>
          <a:noFill/>
        </p:spPr>
      </p:pic>
      <p:pic>
        <p:nvPicPr>
          <p:cNvPr id="8" name="Picture 4" descr="d:\Users\user\Desktop\презентація\фото для презентації\IMG_51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6906" y="3074124"/>
            <a:ext cx="3188148" cy="17670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57625" y="5025597"/>
            <a:ext cx="1619250" cy="1794303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5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5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2708" y="196948"/>
            <a:ext cx="5767754" cy="1083212"/>
          </a:xfrm>
          <a:solidFill>
            <a:srgbClr val="FFCC99"/>
          </a:solidFill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latin typeface="Arial Black" pitchFamily="34" charset="0"/>
              </a:rPr>
              <a:t>Життєве кредо </a:t>
            </a:r>
            <a:br>
              <a:rPr lang="uk-UA" dirty="0" smtClean="0">
                <a:latin typeface="Arial Black" pitchFamily="34" charset="0"/>
              </a:rPr>
            </a:br>
            <a:r>
              <a:rPr lang="uk-UA" dirty="0" smtClean="0">
                <a:latin typeface="Arial Black" pitchFamily="34" charset="0"/>
              </a:rPr>
              <a:t>школи </a:t>
            </a:r>
            <a:r>
              <a:rPr lang="uk-UA" dirty="0" err="1" smtClean="0">
                <a:latin typeface="Arial Black" pitchFamily="34" charset="0"/>
              </a:rPr>
              <a:t>“Гармонія”</a:t>
            </a:r>
            <a:endParaRPr lang="uk-UA" dirty="0">
              <a:latin typeface="Arial Black" pitchFamily="34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95422" y="1505243"/>
          <a:ext cx="8639028" cy="5120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Блок-схема: перфолента 10"/>
          <p:cNvSpPr/>
          <p:nvPr/>
        </p:nvSpPr>
        <p:spPr>
          <a:xfrm rot="1736678">
            <a:off x="1893374" y="2729990"/>
            <a:ext cx="2938104" cy="1606531"/>
          </a:xfrm>
          <a:prstGeom prst="flowChartPunchedTap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rgbClr val="FFFF00"/>
                </a:solidFill>
                <a:latin typeface="Arial Black" pitchFamily="34" charset="0"/>
              </a:rPr>
              <a:t>Помиляйся</a:t>
            </a:r>
            <a:endParaRPr lang="uk-UA" sz="32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 rot="21265165">
            <a:off x="106004" y="1424094"/>
            <a:ext cx="3742006" cy="133518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>
                <a:solidFill>
                  <a:srgbClr val="820000"/>
                </a:solidFill>
                <a:latin typeface="Arial Black" pitchFamily="34" charset="0"/>
              </a:rPr>
              <a:t>Пробуй</a:t>
            </a:r>
            <a:endParaRPr lang="uk-UA" sz="3600" dirty="0">
              <a:solidFill>
                <a:srgbClr val="820000"/>
              </a:solidFill>
              <a:latin typeface="Arial Black" pitchFamily="34" charset="0"/>
            </a:endParaRPr>
          </a:p>
        </p:txBody>
      </p:sp>
      <p:sp>
        <p:nvSpPr>
          <p:cNvPr id="18" name="Волна 17"/>
          <p:cNvSpPr/>
          <p:nvPr/>
        </p:nvSpPr>
        <p:spPr>
          <a:xfrm rot="20042860">
            <a:off x="4632349" y="4582837"/>
            <a:ext cx="2772372" cy="2191771"/>
          </a:xfrm>
          <a:prstGeom prst="wave">
            <a:avLst>
              <a:gd name="adj1" fmla="val 20000"/>
              <a:gd name="adj2" fmla="val 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rgbClr val="820000"/>
                </a:solidFill>
                <a:latin typeface="Arial Black" pitchFamily="34" charset="0"/>
              </a:rPr>
              <a:t>Піднімайся</a:t>
            </a:r>
            <a:endParaRPr lang="uk-UA" sz="2800" dirty="0">
              <a:solidFill>
                <a:srgbClr val="820000"/>
              </a:solidFill>
              <a:latin typeface="Arial Black" pitchFamily="34" charset="0"/>
            </a:endParaRPr>
          </a:p>
        </p:txBody>
      </p:sp>
      <p:sp>
        <p:nvSpPr>
          <p:cNvPr id="15" name="Стрелка вправо 14"/>
          <p:cNvSpPr/>
          <p:nvPr/>
        </p:nvSpPr>
        <p:spPr>
          <a:xfrm rot="20006599">
            <a:off x="5813968" y="1179292"/>
            <a:ext cx="3157447" cy="2295652"/>
          </a:xfrm>
          <a:prstGeom prst="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latin typeface="Arial Black" pitchFamily="34" charset="0"/>
              </a:rPr>
              <a:t>Рухайся </a:t>
            </a:r>
          </a:p>
          <a:p>
            <a:pPr algn="ctr"/>
            <a:r>
              <a:rPr lang="uk-UA" sz="3200" dirty="0" smtClean="0">
                <a:latin typeface="Arial Black" pitchFamily="34" charset="0"/>
              </a:rPr>
              <a:t>вперед</a:t>
            </a:r>
            <a:endParaRPr lang="uk-UA" sz="3200" dirty="0">
              <a:latin typeface="Arial Black" pitchFamily="34" charset="0"/>
            </a:endParaRPr>
          </a:p>
        </p:txBody>
      </p:sp>
      <p:sp>
        <p:nvSpPr>
          <p:cNvPr id="19" name="Пятно 1 18"/>
          <p:cNvSpPr/>
          <p:nvPr/>
        </p:nvSpPr>
        <p:spPr>
          <a:xfrm>
            <a:off x="900333" y="3981156"/>
            <a:ext cx="3699803" cy="258142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>
                <a:solidFill>
                  <a:srgbClr val="FF6699"/>
                </a:solidFill>
                <a:latin typeface="Arial Black" pitchFamily="34" charset="0"/>
              </a:rPr>
              <a:t>Падай</a:t>
            </a:r>
            <a:endParaRPr lang="uk-UA" sz="4000" dirty="0">
              <a:solidFill>
                <a:srgbClr val="FF6699"/>
              </a:solidFill>
              <a:latin typeface="Arial Black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514535" y="3488788"/>
            <a:ext cx="3348111" cy="1399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rgbClr val="FFFF00"/>
                </a:solidFill>
                <a:latin typeface="Arial Black" pitchFamily="34" charset="0"/>
              </a:rPr>
              <a:t>Виправляйся</a:t>
            </a:r>
            <a:endParaRPr lang="uk-UA" sz="3200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13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05750" y="57150"/>
            <a:ext cx="1117446" cy="123825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8" grpId="0" animBg="1"/>
      <p:bldP spid="15" grpId="0" animBg="1"/>
      <p:bldP spid="19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1644650" y="274638"/>
            <a:ext cx="7499350" cy="1143000"/>
          </a:xfrm>
        </p:spPr>
        <p:txBody>
          <a:bodyPr>
            <a:normAutofit fontScale="90000"/>
          </a:bodyPr>
          <a:lstStyle/>
          <a:p>
            <a:r>
              <a:rPr lang="uk-UA" sz="2800" b="1" dirty="0" smtClean="0">
                <a:cs typeface="Arial" charset="0"/>
              </a:rPr>
              <a:t> </a:t>
            </a:r>
            <a:br>
              <a:rPr lang="uk-UA" sz="2800" b="1" dirty="0" smtClean="0">
                <a:cs typeface="Arial" charset="0"/>
              </a:rPr>
            </a:br>
            <a:r>
              <a:rPr lang="uk-UA" sz="2800" b="1" dirty="0" smtClean="0">
                <a:cs typeface="Arial" charset="0"/>
              </a:rPr>
              <a:t>    </a:t>
            </a:r>
            <a:br>
              <a:rPr lang="uk-UA" sz="2800" b="1" dirty="0" smtClean="0">
                <a:cs typeface="Arial" charset="0"/>
              </a:rPr>
            </a:br>
            <a:r>
              <a:rPr lang="uk-UA" sz="2800" b="1" dirty="0" smtClean="0">
                <a:cs typeface="Arial" charset="0"/>
              </a:rPr>
              <a:t>         </a:t>
            </a:r>
            <a:r>
              <a:rPr lang="uk-UA" dirty="0" smtClean="0">
                <a:cs typeface="Arial" charset="0"/>
              </a:rPr>
              <a:t/>
            </a:r>
            <a:br>
              <a:rPr lang="uk-UA" dirty="0" smtClean="0">
                <a:cs typeface="Arial" charset="0"/>
              </a:rPr>
            </a:b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659151" y="2400384"/>
            <a:ext cx="6248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uk-UA" sz="32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Моніторинг шкільної мережі</a:t>
            </a:r>
            <a:endParaRPr lang="ru-RU" sz="32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465941" y="2940788"/>
          <a:ext cx="4693920" cy="36650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57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04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28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9450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2037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448972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err="1" smtClean="0">
                          <a:solidFill>
                            <a:srgbClr val="006600"/>
                          </a:solidFill>
                          <a:latin typeface="Arial Black" pitchFamily="34" charset="0"/>
                        </a:rPr>
                        <a:t>Навчаль</a:t>
                      </a:r>
                      <a:endParaRPr lang="uk-UA" sz="1400" dirty="0" smtClean="0">
                        <a:solidFill>
                          <a:srgbClr val="006600"/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uk-UA" sz="1400" dirty="0" smtClean="0">
                          <a:solidFill>
                            <a:srgbClr val="006600"/>
                          </a:solidFill>
                          <a:latin typeface="Arial Black" pitchFamily="34" charset="0"/>
                        </a:rPr>
                        <a:t>ний рік</a:t>
                      </a:r>
                      <a:endParaRPr lang="ru-RU" sz="1400" dirty="0">
                        <a:solidFill>
                          <a:srgbClr val="006600"/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rgbClr val="006600"/>
                          </a:solidFill>
                          <a:latin typeface="Arial Black" pitchFamily="34" charset="0"/>
                        </a:rPr>
                        <a:t>Кількість учнів</a:t>
                      </a:r>
                      <a:endParaRPr lang="ru-RU" sz="1400" dirty="0">
                        <a:solidFill>
                          <a:srgbClr val="006600"/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rgbClr val="006600"/>
                          </a:solidFill>
                          <a:latin typeface="Arial Black" pitchFamily="34" charset="0"/>
                        </a:rPr>
                        <a:t>Кіль кість  класів</a:t>
                      </a:r>
                      <a:endParaRPr lang="ru-RU" sz="1400" dirty="0">
                        <a:solidFill>
                          <a:srgbClr val="006600"/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rgbClr val="006600"/>
                          </a:solidFill>
                          <a:latin typeface="Arial Black" pitchFamily="34" charset="0"/>
                        </a:rPr>
                        <a:t>Середня  наповню</a:t>
                      </a:r>
                    </a:p>
                    <a:p>
                      <a:pPr algn="ctr"/>
                      <a:r>
                        <a:rPr lang="uk-UA" sz="1400" dirty="0" err="1" smtClean="0">
                          <a:solidFill>
                            <a:srgbClr val="006600"/>
                          </a:solidFill>
                          <a:latin typeface="Arial Black" pitchFamily="34" charset="0"/>
                        </a:rPr>
                        <a:t>ваність</a:t>
                      </a:r>
                      <a:endParaRPr lang="ru-RU" sz="1400" dirty="0">
                        <a:solidFill>
                          <a:srgbClr val="006600"/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rgbClr val="006600"/>
                          </a:solidFill>
                          <a:latin typeface="Arial Black" pitchFamily="34" charset="0"/>
                        </a:rPr>
                        <a:t>Набір до </a:t>
                      </a:r>
                    </a:p>
                    <a:p>
                      <a:pPr algn="ctr"/>
                      <a:r>
                        <a:rPr lang="uk-UA" sz="1400" dirty="0" smtClean="0">
                          <a:solidFill>
                            <a:srgbClr val="006600"/>
                          </a:solidFill>
                          <a:latin typeface="Arial Black" pitchFamily="34" charset="0"/>
                        </a:rPr>
                        <a:t> 1-х</a:t>
                      </a:r>
                    </a:p>
                    <a:p>
                      <a:pPr algn="ctr"/>
                      <a:r>
                        <a:rPr lang="uk-UA" sz="1400" dirty="0" smtClean="0">
                          <a:solidFill>
                            <a:srgbClr val="006600"/>
                          </a:solidFill>
                          <a:latin typeface="Arial Black" pitchFamily="34" charset="0"/>
                        </a:rPr>
                        <a:t>класів</a:t>
                      </a:r>
                      <a:endParaRPr lang="ru-RU" sz="1400" dirty="0">
                        <a:solidFill>
                          <a:srgbClr val="006600"/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8684"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solidFill>
                            <a:srgbClr val="990000"/>
                          </a:solidFill>
                          <a:latin typeface="Arial Black" pitchFamily="34" charset="0"/>
                        </a:rPr>
                        <a:t>2013-2014</a:t>
                      </a:r>
                      <a:endParaRPr lang="ru-RU" sz="1400" b="1" dirty="0">
                        <a:solidFill>
                          <a:srgbClr val="990000"/>
                        </a:solidFill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solidFill>
                            <a:srgbClr val="006600"/>
                          </a:solidFill>
                          <a:latin typeface="Arial Black" pitchFamily="34" charset="0"/>
                        </a:rPr>
                        <a:t>89</a:t>
                      </a:r>
                      <a:endParaRPr lang="ru-RU" sz="1800" b="1" dirty="0">
                        <a:solidFill>
                          <a:srgbClr val="006600"/>
                        </a:solidFill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solidFill>
                            <a:srgbClr val="006600"/>
                          </a:solidFill>
                          <a:latin typeface="Arial Black" pitchFamily="34" charset="0"/>
                        </a:rPr>
                        <a:t>10</a:t>
                      </a:r>
                      <a:endParaRPr lang="ru-RU" sz="1800" b="1" dirty="0">
                        <a:solidFill>
                          <a:srgbClr val="006600"/>
                        </a:solidFill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solidFill>
                            <a:srgbClr val="006600"/>
                          </a:solidFill>
                          <a:latin typeface="Arial Black" pitchFamily="34" charset="0"/>
                        </a:rPr>
                        <a:t>9</a:t>
                      </a:r>
                      <a:endParaRPr lang="ru-RU" sz="1800" b="1" dirty="0">
                        <a:solidFill>
                          <a:srgbClr val="006600"/>
                        </a:solidFill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solidFill>
                            <a:srgbClr val="006600"/>
                          </a:solidFill>
                          <a:latin typeface="Arial Black" pitchFamily="34" charset="0"/>
                        </a:rPr>
                        <a:t>7</a:t>
                      </a:r>
                      <a:endParaRPr lang="ru-RU" sz="1800" b="1" dirty="0">
                        <a:solidFill>
                          <a:srgbClr val="006600"/>
                        </a:solidFill>
                        <a:latin typeface="Arial Black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8684"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solidFill>
                            <a:srgbClr val="990000"/>
                          </a:solidFill>
                          <a:latin typeface="Arial Black" pitchFamily="34" charset="0"/>
                        </a:rPr>
                        <a:t>2014-2015</a:t>
                      </a:r>
                      <a:endParaRPr lang="ru-RU" sz="1400" b="1" dirty="0">
                        <a:solidFill>
                          <a:srgbClr val="990000"/>
                        </a:solidFill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solidFill>
                            <a:srgbClr val="006600"/>
                          </a:solidFill>
                          <a:latin typeface="Arial Black" pitchFamily="34" charset="0"/>
                        </a:rPr>
                        <a:t>110</a:t>
                      </a:r>
                      <a:endParaRPr lang="ru-RU" sz="1800" b="1" dirty="0">
                        <a:solidFill>
                          <a:srgbClr val="006600"/>
                        </a:solidFill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solidFill>
                            <a:srgbClr val="006600"/>
                          </a:solidFill>
                          <a:latin typeface="Arial Black" pitchFamily="34" charset="0"/>
                        </a:rPr>
                        <a:t>10</a:t>
                      </a:r>
                      <a:endParaRPr lang="ru-RU" sz="1800" b="1" dirty="0">
                        <a:solidFill>
                          <a:srgbClr val="006600"/>
                        </a:solidFill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solidFill>
                            <a:srgbClr val="006600"/>
                          </a:solidFill>
                          <a:latin typeface="Arial Black" pitchFamily="34" charset="0"/>
                        </a:rPr>
                        <a:t>11</a:t>
                      </a:r>
                      <a:endParaRPr lang="ru-RU" sz="1800" b="1" dirty="0">
                        <a:solidFill>
                          <a:srgbClr val="006600"/>
                        </a:solidFill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solidFill>
                            <a:srgbClr val="006600"/>
                          </a:solidFill>
                          <a:latin typeface="Arial Black" pitchFamily="34" charset="0"/>
                        </a:rPr>
                        <a:t>16</a:t>
                      </a:r>
                      <a:endParaRPr lang="ru-RU" sz="1800" b="1" dirty="0">
                        <a:solidFill>
                          <a:srgbClr val="006600"/>
                        </a:solidFill>
                        <a:latin typeface="Arial Black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86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dirty="0" smtClean="0">
                          <a:solidFill>
                            <a:srgbClr val="990000"/>
                          </a:solidFill>
                          <a:latin typeface="Arial Black" pitchFamily="34" charset="0"/>
                        </a:rPr>
                        <a:t>2015-2016</a:t>
                      </a:r>
                      <a:endParaRPr lang="ru-RU" sz="1400" b="1" dirty="0" smtClean="0">
                        <a:solidFill>
                          <a:srgbClr val="990000"/>
                        </a:solidFill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solidFill>
                            <a:srgbClr val="006600"/>
                          </a:solidFill>
                          <a:latin typeface="Arial Black" pitchFamily="34" charset="0"/>
                        </a:rPr>
                        <a:t>115</a:t>
                      </a:r>
                      <a:endParaRPr lang="ru-RU" sz="1800" b="1" dirty="0">
                        <a:solidFill>
                          <a:srgbClr val="006600"/>
                        </a:solidFill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solidFill>
                            <a:srgbClr val="006600"/>
                          </a:solidFill>
                          <a:latin typeface="Arial Black" pitchFamily="34" charset="0"/>
                        </a:rPr>
                        <a:t>10</a:t>
                      </a:r>
                      <a:endParaRPr lang="ru-RU" sz="1800" b="1" dirty="0">
                        <a:solidFill>
                          <a:srgbClr val="006600"/>
                        </a:solidFill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solidFill>
                            <a:srgbClr val="006600"/>
                          </a:solidFill>
                          <a:latin typeface="Arial Black" pitchFamily="34" charset="0"/>
                        </a:rPr>
                        <a:t>11,5</a:t>
                      </a:r>
                      <a:endParaRPr lang="ru-RU" sz="1800" b="1" dirty="0">
                        <a:solidFill>
                          <a:srgbClr val="006600"/>
                        </a:solidFill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solidFill>
                            <a:srgbClr val="006600"/>
                          </a:solidFill>
                          <a:latin typeface="Arial Black" pitchFamily="34" charset="0"/>
                        </a:rPr>
                        <a:t>16</a:t>
                      </a:r>
                      <a:endParaRPr lang="ru-RU" sz="1800" b="1" dirty="0">
                        <a:solidFill>
                          <a:srgbClr val="006600"/>
                        </a:solidFill>
                        <a:latin typeface="Arial Black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034142" y="130629"/>
            <a:ext cx="7717971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Потужність ПЗОШ  </a:t>
            </a:r>
            <a:r>
              <a:rPr lang="uk-UA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“Гармонія”–</a:t>
            </a:r>
            <a:r>
              <a:rPr lang="uk-UA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160 місць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4994031" y="3108960"/>
          <a:ext cx="4149969" cy="3523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603" name="Picture 3" descr="d:\Users\user\Desktop\IMG_06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83784">
            <a:off x="182127" y="966469"/>
            <a:ext cx="2268284" cy="1513310"/>
          </a:xfrm>
          <a:prstGeom prst="rect">
            <a:avLst/>
          </a:prstGeom>
          <a:noFill/>
        </p:spPr>
      </p:pic>
      <p:pic>
        <p:nvPicPr>
          <p:cNvPr id="25606" name="Picture 6" descr="d:\Users\user\Desktop\IMG_05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41329">
            <a:off x="6239948" y="934634"/>
            <a:ext cx="2422736" cy="1616354"/>
          </a:xfrm>
          <a:prstGeom prst="rect">
            <a:avLst/>
          </a:prstGeom>
          <a:noFill/>
        </p:spPr>
      </p:pic>
      <p:pic>
        <p:nvPicPr>
          <p:cNvPr id="25609" name="Picture 9" descr="d:\Users\user\Desktop\IMG_07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62570" y="686181"/>
            <a:ext cx="2592643" cy="1729709"/>
          </a:xfrm>
          <a:prstGeom prst="rect">
            <a:avLst/>
          </a:prstGeom>
          <a:noFill/>
        </p:spPr>
      </p:pic>
      <p:pic>
        <p:nvPicPr>
          <p:cNvPr id="11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0501" y="141330"/>
            <a:ext cx="1085850" cy="1203239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04800" y="170688"/>
            <a:ext cx="8485632" cy="780288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uk-UA" sz="2400" dirty="0" smtClean="0">
                <a:solidFill>
                  <a:srgbClr val="FF0000"/>
                </a:solidFill>
                <a:latin typeface="Arial Black" pitchFamily="34" charset="0"/>
              </a:rPr>
              <a:t>Середній бал по школі в 2014-2015 </a:t>
            </a:r>
            <a:r>
              <a:rPr lang="uk-UA" sz="2400" dirty="0" err="1" smtClean="0">
                <a:solidFill>
                  <a:srgbClr val="FF0000"/>
                </a:solidFill>
                <a:latin typeface="Arial Black" pitchFamily="34" charset="0"/>
              </a:rPr>
              <a:t>н.р</a:t>
            </a:r>
            <a:r>
              <a:rPr lang="uk-UA" sz="24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  <a:br>
              <a:rPr lang="uk-UA" sz="24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uk-UA" sz="2400" dirty="0" smtClean="0">
                <a:solidFill>
                  <a:srgbClr val="FF0000"/>
                </a:solidFill>
                <a:latin typeface="Arial Black" pitchFamily="34" charset="0"/>
              </a:rPr>
              <a:t>з </a:t>
            </a:r>
            <a:r>
              <a:rPr lang="uk-UA" sz="2400" dirty="0" smtClean="0">
                <a:solidFill>
                  <a:srgbClr val="FF0000"/>
                </a:solidFill>
                <a:latin typeface="Arial Black" pitchFamily="34" charset="0"/>
              </a:rPr>
              <a:t>предмет</a:t>
            </a:r>
            <a:r>
              <a:rPr lang="ru-RU" sz="2400" dirty="0" err="1" smtClean="0">
                <a:solidFill>
                  <a:srgbClr val="FF0000"/>
                </a:solidFill>
                <a:latin typeface="Arial Black" pitchFamily="34" charset="0"/>
              </a:rPr>
              <a:t>і</a:t>
            </a:r>
            <a:r>
              <a:rPr lang="uk-UA" sz="2400" dirty="0" smtClean="0">
                <a:solidFill>
                  <a:srgbClr val="FF0000"/>
                </a:solidFill>
                <a:latin typeface="Arial Black" pitchFamily="34" charset="0"/>
              </a:rPr>
              <a:t>в </a:t>
            </a:r>
            <a:r>
              <a:rPr lang="uk-UA" sz="2400" dirty="0" smtClean="0">
                <a:solidFill>
                  <a:srgbClr val="FF0000"/>
                </a:solidFill>
                <a:latin typeface="Arial Black" pitchFamily="34" charset="0"/>
              </a:rPr>
              <a:t>інваріантної частини</a:t>
            </a:r>
            <a:endParaRPr lang="uk-UA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596500" y="1286257"/>
          <a:ext cx="8547500" cy="5571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762000" y="1447800"/>
            <a:ext cx="8382000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>
            <a:spAutoFit/>
          </a:bodyPr>
          <a:lstStyle/>
          <a:p>
            <a:pPr indent="-228600" eaLnBrk="0" hangingPunct="0"/>
            <a:endParaRPr lang="uk-UA" sz="1900" dirty="0">
              <a:solidFill>
                <a:schemeClr val="accent2"/>
              </a:solidFill>
              <a:latin typeface="Times New Roman" pitchFamily="18" charset="0"/>
            </a:endParaRPr>
          </a:p>
          <a:p>
            <a:pPr indent="-228600" eaLnBrk="0" hangingPunct="0"/>
            <a:endParaRPr lang="uk-UA" sz="1200" dirty="0"/>
          </a:p>
          <a:p>
            <a:pPr indent="-228600" eaLnBrk="0" hangingPunct="0"/>
            <a:endParaRPr lang="uk-UA" sz="1200" dirty="0"/>
          </a:p>
          <a:p>
            <a:pPr indent="-228600" eaLnBrk="0" hangingPunct="0"/>
            <a:endParaRPr lang="uk-UA" sz="1200" dirty="0"/>
          </a:p>
          <a:p>
            <a:pPr indent="-228600" eaLnBrk="0" hangingPunct="0"/>
            <a:endParaRPr lang="uk-UA" sz="1200" dirty="0"/>
          </a:p>
          <a:p>
            <a:pPr indent="-228600" eaLnBrk="0" hangingPunct="0"/>
            <a:endParaRPr lang="en-US" sz="1200" dirty="0"/>
          </a:p>
          <a:p>
            <a:pPr indent="-228600" eaLnBrk="0" hangingPunct="0"/>
            <a:endParaRPr lang="en-US" dirty="0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title"/>
          </p:nvPr>
        </p:nvSpPr>
        <p:spPr>
          <a:xfrm>
            <a:off x="525439" y="163773"/>
            <a:ext cx="6817057" cy="1286301"/>
          </a:xfrm>
        </p:spPr>
        <p:txBody>
          <a:bodyPr/>
          <a:lstStyle/>
          <a:p>
            <a:pPr algn="ctr"/>
            <a:r>
              <a:rPr lang="uk-UA" sz="4000" b="1" dirty="0" smtClean="0">
                <a:solidFill>
                  <a:schemeClr val="accent2"/>
                </a:solidFill>
                <a:latin typeface="Times New Roman" pitchFamily="18" charset="0"/>
              </a:rPr>
              <a:t/>
            </a:r>
            <a:br>
              <a:rPr lang="uk-UA" sz="4000" b="1" dirty="0" smtClean="0">
                <a:solidFill>
                  <a:schemeClr val="accent2"/>
                </a:solidFill>
                <a:latin typeface="Times New Roman" pitchFamily="18" charset="0"/>
              </a:rPr>
            </a:br>
            <a:endParaRPr lang="uk-UA" sz="2800" b="1" dirty="0" smtClean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457200" y="955343"/>
            <a:ext cx="7240137" cy="5445457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05218" y="1"/>
            <a:ext cx="65782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801244"/>
                </a:solidFill>
                <a:latin typeface="Times New Roman" pitchFamily="18" charset="0"/>
                <a:cs typeface="Times New Roman" pitchFamily="18" charset="0"/>
              </a:rPr>
              <a:t>Моніторинг навчальних досягнень учнів</a:t>
            </a:r>
          </a:p>
          <a:p>
            <a:pPr algn="ctr"/>
            <a:r>
              <a:rPr lang="en-US" sz="2400" b="1" dirty="0" smtClean="0">
                <a:solidFill>
                  <a:srgbClr val="801244"/>
                </a:solidFill>
                <a:latin typeface="Times New Roman" pitchFamily="18" charset="0"/>
                <a:cs typeface="Times New Roman" pitchFamily="18" charset="0"/>
              </a:rPr>
              <a:t> 4-</a:t>
            </a:r>
            <a:r>
              <a:rPr lang="uk-UA" sz="2400" b="1" dirty="0" err="1" smtClean="0">
                <a:solidFill>
                  <a:srgbClr val="801244"/>
                </a:solidFill>
                <a:latin typeface="Times New Roman" pitchFamily="18" charset="0"/>
                <a:cs typeface="Times New Roman" pitchFamily="18" charset="0"/>
              </a:rPr>
              <a:t>го</a:t>
            </a:r>
            <a:r>
              <a:rPr lang="uk-UA" sz="2400" b="1" dirty="0" smtClean="0">
                <a:solidFill>
                  <a:srgbClr val="801244"/>
                </a:solidFill>
                <a:latin typeface="Times New Roman" pitchFamily="18" charset="0"/>
                <a:cs typeface="Times New Roman" pitchFamily="18" charset="0"/>
              </a:rPr>
              <a:t> класу з математики</a:t>
            </a:r>
            <a:endParaRPr lang="ru-RU" sz="2400" dirty="0"/>
          </a:p>
        </p:txBody>
      </p:sp>
      <p:graphicFrame>
        <p:nvGraphicFramePr>
          <p:cNvPr id="24" name="Диаграмма 23"/>
          <p:cNvGraphicFramePr/>
          <p:nvPr/>
        </p:nvGraphicFramePr>
        <p:xfrm>
          <a:off x="221672" y="1041224"/>
          <a:ext cx="4417255" cy="3052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4219933" y="3511720"/>
          <a:ext cx="4688540" cy="3146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43775" y="288068"/>
            <a:ext cx="1476375" cy="1635982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6994478" cy="878541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solidFill>
                  <a:srgbClr val="820000"/>
                </a:solidFill>
                <a:latin typeface="Times New Roman" pitchFamily="18" charset="0"/>
                <a:cs typeface="Times New Roman" pitchFamily="18" charset="0"/>
              </a:rPr>
              <a:t>Моніторинг навчальних досягнень учнів </a:t>
            </a:r>
            <a:br>
              <a:rPr lang="uk-UA" sz="2400" b="1" dirty="0" smtClean="0">
                <a:solidFill>
                  <a:srgbClr val="82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solidFill>
                  <a:srgbClr val="820000"/>
                </a:solidFill>
                <a:latin typeface="Times New Roman" pitchFamily="18" charset="0"/>
                <a:cs typeface="Times New Roman" pitchFamily="18" charset="0"/>
              </a:rPr>
              <a:t>4-х класу з української мови</a:t>
            </a:r>
            <a:endParaRPr lang="ru-RU" sz="2400" b="1" dirty="0">
              <a:solidFill>
                <a:srgbClr val="82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3866409" y="824754"/>
          <a:ext cx="4972791" cy="3263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215153" y="3563470"/>
          <a:ext cx="4867835" cy="3294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9925" y="4698658"/>
            <a:ext cx="1647825" cy="1825967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422" y="177421"/>
            <a:ext cx="7642746" cy="873457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dirty="0" smtClean="0">
                <a:solidFill>
                  <a:srgbClr val="801244"/>
                </a:solidFill>
                <a:latin typeface="Times New Roman" pitchFamily="18" charset="0"/>
                <a:cs typeface="Times New Roman" pitchFamily="18" charset="0"/>
              </a:rPr>
              <a:t>Моніторинг успішності  учнів 11 класу</a:t>
            </a:r>
            <a:br>
              <a:rPr lang="uk-UA" sz="2800" b="1" dirty="0" smtClean="0">
                <a:solidFill>
                  <a:srgbClr val="80124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solidFill>
                  <a:srgbClr val="801244"/>
                </a:solidFill>
                <a:latin typeface="Times New Roman" pitchFamily="18" charset="0"/>
                <a:cs typeface="Times New Roman" pitchFamily="18" charset="0"/>
              </a:rPr>
              <a:t>з української мови</a:t>
            </a:r>
            <a:endParaRPr lang="ru-RU" sz="2800" b="1" dirty="0">
              <a:solidFill>
                <a:srgbClr val="80124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304800" y="1358151"/>
          <a:ext cx="4652682" cy="2998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4491318" y="3500717"/>
          <a:ext cx="4652682" cy="2998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05625" y="199509"/>
            <a:ext cx="1882932" cy="2086491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3"/>
          <p:cNvSpPr>
            <a:spLocks noGrp="1"/>
          </p:cNvSpPr>
          <p:nvPr>
            <p:ph type="ctrTitle"/>
          </p:nvPr>
        </p:nvSpPr>
        <p:spPr>
          <a:xfrm>
            <a:off x="4722124" y="504967"/>
            <a:ext cx="4121625" cy="6100549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uk-UA" b="1" dirty="0" smtClean="0">
                <a:solidFill>
                  <a:schemeClr val="accent2"/>
                </a:solidFill>
                <a:latin typeface="Times New Roman" pitchFamily="18" charset="0"/>
              </a:rPr>
              <a:t/>
            </a:r>
            <a:br>
              <a:rPr lang="uk-UA" b="1" dirty="0" smtClean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uk-UA" b="1" dirty="0" smtClean="0">
                <a:solidFill>
                  <a:schemeClr val="accent2"/>
                </a:solidFill>
                <a:latin typeface="Times New Roman" pitchFamily="18" charset="0"/>
              </a:rPr>
              <a:t/>
            </a:r>
            <a:br>
              <a:rPr lang="uk-UA" b="1" dirty="0" smtClean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ru-RU" sz="3600" dirty="0" smtClean="0">
                <a:solidFill>
                  <a:schemeClr val="accent2"/>
                </a:solidFill>
                <a:latin typeface="Cambria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accent2"/>
                </a:solidFill>
                <a:latin typeface="Cambria" pitchFamily="18" charset="0"/>
                <a:cs typeface="Times New Roman" pitchFamily="18" charset="0"/>
              </a:rPr>
            </a:br>
            <a:r>
              <a:rPr lang="uk-UA" dirty="0" smtClean="0">
                <a:latin typeface="Times New Roman" pitchFamily="18" charset="0"/>
              </a:rPr>
              <a:t>                     </a:t>
            </a:r>
            <a:br>
              <a:rPr lang="uk-UA" dirty="0" smtClean="0">
                <a:latin typeface="Times New Roman" pitchFamily="18" charset="0"/>
              </a:rPr>
            </a:br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</a:rPr>
              <a:t/>
            </a:r>
            <a:br>
              <a:rPr lang="uk-UA" b="1" dirty="0" smtClean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</a:rPr>
              <a:t>             </a:t>
            </a:r>
            <a:r>
              <a:rPr lang="uk-UA" sz="1600" dirty="0" smtClean="0">
                <a:solidFill>
                  <a:srgbClr val="FFCC00"/>
                </a:solidFill>
                <a:latin typeface="Arial Black" pitchFamily="34" charset="0"/>
              </a:rPr>
              <a:t/>
            </a:r>
            <a:br>
              <a:rPr lang="uk-UA" sz="1600" dirty="0" smtClean="0">
                <a:solidFill>
                  <a:srgbClr val="FFCC00"/>
                </a:solidFill>
                <a:latin typeface="Arial Black" pitchFamily="34" charset="0"/>
              </a:rPr>
            </a:br>
            <a:r>
              <a:rPr lang="ru-RU" dirty="0" smtClean="0">
                <a:latin typeface="Cambria" pitchFamily="18" charset="0"/>
              </a:rPr>
              <a:t> </a:t>
            </a:r>
            <a:r>
              <a:rPr lang="uk-UA" dirty="0" smtClean="0">
                <a:latin typeface="Times New Roman" pitchFamily="18" charset="0"/>
              </a:rPr>
              <a:t>                           </a:t>
            </a:r>
            <a:r>
              <a:rPr lang="uk-UA" sz="1600" b="1" dirty="0" smtClean="0">
                <a:latin typeface="Times New Roman" pitchFamily="18" charset="0"/>
              </a:rPr>
              <a:t>  </a:t>
            </a:r>
            <a:br>
              <a:rPr lang="uk-UA" sz="1600" b="1" dirty="0" smtClean="0">
                <a:latin typeface="Times New Roman" pitchFamily="18" charset="0"/>
              </a:rPr>
            </a:br>
            <a:r>
              <a:rPr lang="uk-UA" sz="1600" b="1" dirty="0" smtClean="0">
                <a:latin typeface="Times New Roman" pitchFamily="18" charset="0"/>
              </a:rPr>
              <a:t/>
            </a:r>
            <a:br>
              <a:rPr lang="uk-UA" sz="1600" b="1" dirty="0" smtClean="0">
                <a:latin typeface="Times New Roman" pitchFamily="18" charset="0"/>
              </a:rPr>
            </a:br>
            <a:r>
              <a:rPr lang="uk-UA" sz="1600" b="1" dirty="0" smtClean="0">
                <a:latin typeface="Times New Roman" pitchFamily="18" charset="0"/>
              </a:rPr>
              <a:t/>
            </a:r>
            <a:br>
              <a:rPr lang="uk-UA" sz="1600" b="1" dirty="0" smtClean="0">
                <a:latin typeface="Times New Roman" pitchFamily="18" charset="0"/>
              </a:rPr>
            </a:br>
            <a:r>
              <a:rPr lang="uk-UA" sz="1600" b="1" dirty="0" smtClean="0">
                <a:latin typeface="Times New Roman" pitchFamily="18" charset="0"/>
              </a:rPr>
              <a:t/>
            </a:r>
            <a:br>
              <a:rPr lang="uk-UA" sz="1600" b="1" dirty="0" smtClean="0">
                <a:latin typeface="Times New Roman" pitchFamily="18" charset="0"/>
              </a:rPr>
            </a:br>
            <a:r>
              <a:rPr lang="uk-UA" sz="2000" b="1" dirty="0" smtClean="0">
                <a:latin typeface="Times New Roman" pitchFamily="18" charset="0"/>
              </a:rPr>
              <a:t/>
            </a:r>
            <a:br>
              <a:rPr lang="uk-UA" sz="2000" b="1" dirty="0" smtClean="0">
                <a:latin typeface="Times New Roman" pitchFamily="18" charset="0"/>
              </a:rPr>
            </a:br>
            <a:r>
              <a:rPr lang="uk-UA" sz="2000" b="1" dirty="0" smtClean="0">
                <a:latin typeface="Times New Roman" pitchFamily="18" charset="0"/>
              </a:rPr>
              <a:t>                                                                   </a:t>
            </a:r>
            <a:br>
              <a:rPr lang="uk-UA" sz="2000" b="1" dirty="0" smtClean="0">
                <a:latin typeface="Times New Roman" pitchFamily="18" charset="0"/>
              </a:rPr>
            </a:br>
            <a:r>
              <a:rPr lang="uk-UA" sz="2000" b="1" dirty="0" smtClean="0">
                <a:latin typeface="Times New Roman" pitchFamily="18" charset="0"/>
              </a:rPr>
              <a:t>                                                                  </a:t>
            </a:r>
            <a:endParaRPr lang="ru-RU" sz="2400" b="1" dirty="0" smtClean="0">
              <a:solidFill>
                <a:srgbClr val="006600"/>
              </a:solidFill>
              <a:latin typeface="Arial Black" pitchFamily="34" charset="0"/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3786188" y="23860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35021" y="262646"/>
            <a:ext cx="5437762" cy="1631216"/>
          </a:xfrm>
          <a:prstGeom prst="rect">
            <a:avLst/>
          </a:prstGeom>
          <a:solidFill>
            <a:srgbClr val="00CC0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Засновник</a:t>
            </a:r>
            <a:r>
              <a:rPr lang="uk-UA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              </a:t>
            </a:r>
            <a:r>
              <a:rPr lang="uk-UA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Проскуровська</a:t>
            </a:r>
            <a:endParaRPr lang="uk-UA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Валентина   Петрівна                                  </a:t>
            </a:r>
          </a:p>
          <a:p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відкриття</a:t>
            </a:r>
            <a:r>
              <a:rPr lang="uk-UA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 31 серпня 1995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р.</a:t>
            </a:r>
          </a:p>
          <a:p>
            <a:r>
              <a:rPr lang="uk-UA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Школу розташовано  в орендованому приміщенні  за  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адресою</a:t>
            </a:r>
            <a:r>
              <a:rPr lang="uk-UA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вул. Молодіжна, 12/1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49" name="Picture 1" descr="d:\Users\user\Desktop\IMG_7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1296" y="945846"/>
            <a:ext cx="2534194" cy="1900646"/>
          </a:xfrm>
          <a:prstGeom prst="rect">
            <a:avLst/>
          </a:prstGeom>
          <a:noFill/>
        </p:spPr>
      </p:pic>
      <p:pic>
        <p:nvPicPr>
          <p:cNvPr id="2" name="Picture 1" descr="d:\Users\user\Desktop\12508911_406357736201474_5905060172605917901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7078" y="3029269"/>
            <a:ext cx="5107077" cy="3342994"/>
          </a:xfrm>
          <a:prstGeom prst="rect">
            <a:avLst/>
          </a:prstGeom>
          <a:noFill/>
        </p:spPr>
      </p:pic>
      <p:pic>
        <p:nvPicPr>
          <p:cNvPr id="27652" name="Picture 4" descr="d:\Users\user\Desktop\двор школи\12439505_406356879534893_3006114782785951570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526" y="2446269"/>
            <a:ext cx="2347463" cy="4173267"/>
          </a:xfrm>
          <a:prstGeom prst="rect">
            <a:avLst/>
          </a:prstGeom>
          <a:noFill/>
        </p:spPr>
      </p:pic>
      <p:pic>
        <p:nvPicPr>
          <p:cNvPr id="11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566" y="457200"/>
            <a:ext cx="1538638" cy="1704975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6424" y="163773"/>
            <a:ext cx="6316393" cy="996287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dirty="0" smtClean="0">
                <a:solidFill>
                  <a:srgbClr val="801244"/>
                </a:solidFill>
                <a:latin typeface="Times New Roman" pitchFamily="18" charset="0"/>
                <a:cs typeface="Times New Roman" pitchFamily="18" charset="0"/>
              </a:rPr>
              <a:t>Моніторинг успішності  учнів  11 класу з </a:t>
            </a:r>
            <a:br>
              <a:rPr lang="uk-UA" sz="2800" b="1" dirty="0" smtClean="0">
                <a:solidFill>
                  <a:srgbClr val="80124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solidFill>
                  <a:srgbClr val="801244"/>
                </a:solidFill>
                <a:latin typeface="Times New Roman" pitchFamily="18" charset="0"/>
                <a:cs typeface="Times New Roman" pitchFamily="18" charset="0"/>
              </a:rPr>
              <a:t>історії України</a:t>
            </a:r>
            <a:endParaRPr lang="ru-RU" sz="2800" b="1" dirty="0">
              <a:solidFill>
                <a:srgbClr val="80124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4159624" y="1340222"/>
          <a:ext cx="4652682" cy="2998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385482" y="3191435"/>
          <a:ext cx="4572000" cy="3384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8125" y="165531"/>
            <a:ext cx="1733550" cy="1920960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1825" y="177422"/>
            <a:ext cx="5775228" cy="127155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2800" b="1" dirty="0" smtClean="0">
                <a:solidFill>
                  <a:srgbClr val="801244"/>
                </a:solidFill>
                <a:latin typeface="Times New Roman" pitchFamily="18" charset="0"/>
                <a:cs typeface="Times New Roman" pitchFamily="18" charset="0"/>
              </a:rPr>
              <a:t>Результати зовнішнього</a:t>
            </a:r>
            <a:br>
              <a:rPr lang="uk-UA" sz="2800" b="1" dirty="0" smtClean="0">
                <a:solidFill>
                  <a:srgbClr val="80124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solidFill>
                  <a:srgbClr val="801244"/>
                </a:solidFill>
                <a:latin typeface="Times New Roman" pitchFamily="18" charset="0"/>
                <a:cs typeface="Times New Roman" pitchFamily="18" charset="0"/>
              </a:rPr>
              <a:t> моніторингу з німецької  мови, </a:t>
            </a:r>
            <a:br>
              <a:rPr lang="uk-UA" sz="2800" b="1" dirty="0" smtClean="0">
                <a:solidFill>
                  <a:srgbClr val="80124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solidFill>
                  <a:srgbClr val="801244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uk-UA" sz="2800" b="1" dirty="0" smtClean="0">
                <a:solidFill>
                  <a:srgbClr val="801244"/>
                </a:solidFill>
                <a:latin typeface="Times New Roman" pitchFamily="18" charset="0"/>
                <a:cs typeface="Times New Roman" pitchFamily="18" charset="0"/>
              </a:rPr>
              <a:t>клас,  </a:t>
            </a:r>
            <a:r>
              <a:rPr lang="uk-UA" sz="2800" b="1" dirty="0" smtClean="0">
                <a:solidFill>
                  <a:srgbClr val="801244"/>
                </a:solidFill>
                <a:latin typeface="Times New Roman" pitchFamily="18" charset="0"/>
                <a:cs typeface="Times New Roman" pitchFamily="18" charset="0"/>
              </a:rPr>
              <a:t>2014-2015 </a:t>
            </a:r>
            <a:r>
              <a:rPr lang="uk-UA" sz="2800" b="1" dirty="0" err="1" smtClean="0">
                <a:solidFill>
                  <a:srgbClr val="801244"/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2800" b="1" dirty="0" smtClean="0">
                <a:solidFill>
                  <a:srgbClr val="801244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solidFill>
                <a:srgbClr val="80124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1036320" y="1752600"/>
          <a:ext cx="745236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75" y="98598"/>
            <a:ext cx="1466850" cy="1625427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6957"/>
            <a:ext cx="7158251" cy="791571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dirty="0" smtClean="0">
                <a:solidFill>
                  <a:srgbClr val="801244"/>
                </a:solidFill>
                <a:latin typeface="Times New Roman" pitchFamily="18" charset="0"/>
                <a:cs typeface="Times New Roman" pitchFamily="18" charset="0"/>
              </a:rPr>
              <a:t>Результати зовнішнього моніторингу.</a:t>
            </a:r>
            <a:br>
              <a:rPr lang="uk-UA" sz="2800" b="1" dirty="0" smtClean="0">
                <a:solidFill>
                  <a:srgbClr val="80124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solidFill>
                  <a:srgbClr val="801244"/>
                </a:solidFill>
                <a:latin typeface="Times New Roman" pitchFamily="18" charset="0"/>
                <a:cs typeface="Times New Roman" pitchFamily="18" charset="0"/>
              </a:rPr>
              <a:t>Математика, 5 клас, грудень 2015 року</a:t>
            </a:r>
            <a:endParaRPr lang="ru-RU" sz="2800" b="1" dirty="0">
              <a:solidFill>
                <a:srgbClr val="80124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310410" y="1854846"/>
          <a:ext cx="7148068" cy="4753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90360"/>
            <a:ext cx="1543050" cy="1709865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4394" y="168812"/>
            <a:ext cx="7181242" cy="534573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Кадрове забезпечення навчального закладу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53280" y="731521"/>
            <a:ext cx="4310611" cy="6126479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lnSpc>
                <a:spcPct val="100000"/>
              </a:lnSpc>
              <a:buNone/>
            </a:pP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Штатними працівниками школа повністю 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забезпечена: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00000"/>
              </a:lnSpc>
              <a:buNone/>
            </a:pP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40 штатних одиниць, в тому числі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00000"/>
              </a:lnSpc>
            </a:pP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педагогічних працівників – 28</a:t>
            </a:r>
          </a:p>
          <a:p>
            <a:pPr lvl="0"/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із числа  працівників 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обслуговуючого персоналу - 10. </a:t>
            </a:r>
            <a:endParaRPr lang="uk-UA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директор школи;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00000"/>
              </a:lnSpc>
            </a:pP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заступників директора  - 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2;</a:t>
            </a:r>
            <a:endParaRPr lang="en-US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 сумісники;  </a:t>
            </a:r>
          </a:p>
          <a:p>
            <a:pPr lvl="0"/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перебувають у  відпустці </a:t>
            </a:r>
          </a:p>
          <a:p>
            <a:pPr lvl="0">
              <a:buNone/>
            </a:pP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догляду за дитиною);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00000"/>
              </a:lnSpc>
            </a:pP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практичний психолог;</a:t>
            </a:r>
          </a:p>
          <a:p>
            <a:pPr lvl="0">
              <a:lnSpc>
                <a:spcPct val="100000"/>
              </a:lnSpc>
            </a:pP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логопед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00000"/>
              </a:lnSpc>
            </a:pP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бібліотекар;</a:t>
            </a:r>
          </a:p>
          <a:p>
            <a:pPr lvl="0">
              <a:lnSpc>
                <a:spcPct val="100000"/>
              </a:lnSpc>
            </a:pP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бухгалтер;</a:t>
            </a:r>
          </a:p>
          <a:p>
            <a:pPr lvl="0">
              <a:lnSpc>
                <a:spcPct val="100000"/>
              </a:lnSpc>
            </a:pP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медсестра.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706" name="AutoShape 2" descr="https://mail.ukr.net/attach/resize/14547065330683395273/3?size=preview_deskto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 descr="d:\Users\user\Desktop\DSC_01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440" y="4460950"/>
            <a:ext cx="3564378" cy="2397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Users\user\Desktop\DSC_95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63181"/>
            <a:ext cx="3149600" cy="2094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d:\Users\user\Desktop\колектив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7723" y="586270"/>
            <a:ext cx="3040356" cy="2122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0975" y="38100"/>
            <a:ext cx="1607403" cy="1781175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8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50" y="177421"/>
            <a:ext cx="7381875" cy="668739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Освітньо-кваліфікаційний рівень </a:t>
            </a:r>
            <a:b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педагогічних працівників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70600" y="1617785"/>
          <a:ext cx="3087332" cy="1768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59654" y="996287"/>
            <a:ext cx="8384346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Навчальний процес у закладі забезпечують </a:t>
            </a:r>
            <a:r>
              <a:rPr lang="uk-UA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28 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педагогічних 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працівники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4740812" y="1406769"/>
          <a:ext cx="3706836" cy="2447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Диаграмма 17"/>
          <p:cNvGraphicFramePr/>
          <p:nvPr/>
        </p:nvGraphicFramePr>
        <p:xfrm>
          <a:off x="4586066" y="4079631"/>
          <a:ext cx="4276579" cy="2511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Диаграмма 18"/>
          <p:cNvGraphicFramePr/>
          <p:nvPr/>
        </p:nvGraphicFramePr>
        <p:xfrm>
          <a:off x="555674" y="380179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1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" y="91645"/>
            <a:ext cx="1447800" cy="1604319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0" grpId="0" animBg="1"/>
      <p:bldGraphic spid="17" grpId="0">
        <p:bldAsOne/>
      </p:bldGraphic>
      <p:bldGraphic spid="18" grpId="0">
        <p:bldAsOne/>
      </p:bldGraphic>
      <p:bldGraphic spid="19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882" y="232012"/>
            <a:ext cx="6480517" cy="600501"/>
          </a:xfr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Атестація педагогічних працівників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66796" y="1280159"/>
          <a:ext cx="7841676" cy="482374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604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604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604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6041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1033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2014 р.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2015</a:t>
                      </a:r>
                      <a:r>
                        <a:rPr lang="uk-UA" sz="2400" baseline="0" dirty="0" smtClean="0"/>
                        <a:t> р.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2016 р.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0338">
                <a:tc>
                  <a:txBody>
                    <a:bodyPr/>
                    <a:lstStyle/>
                    <a:p>
                      <a:r>
                        <a:rPr lang="uk-UA" sz="2000" b="1" dirty="0" smtClean="0"/>
                        <a:t>Вища категорія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3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2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2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0338">
                <a:tc>
                  <a:txBody>
                    <a:bodyPr/>
                    <a:lstStyle/>
                    <a:p>
                      <a:r>
                        <a:rPr lang="uk-UA" sz="2000" b="1" dirty="0" smtClean="0"/>
                        <a:t>І категорія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-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1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2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0338">
                <a:tc>
                  <a:txBody>
                    <a:bodyPr/>
                    <a:lstStyle/>
                    <a:p>
                      <a:r>
                        <a:rPr lang="uk-UA" sz="2000" b="1" dirty="0" smtClean="0"/>
                        <a:t>ІІ категорія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1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-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2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0338">
                <a:tc>
                  <a:txBody>
                    <a:bodyPr/>
                    <a:lstStyle/>
                    <a:p>
                      <a:r>
                        <a:rPr lang="uk-UA" sz="2000" b="1" dirty="0" smtClean="0"/>
                        <a:t>Тариф.</a:t>
                      </a:r>
                      <a:r>
                        <a:rPr lang="uk-UA" sz="2000" b="1" baseline="0" dirty="0" smtClean="0"/>
                        <a:t> розряд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-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-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1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80858">
                <a:tc>
                  <a:txBody>
                    <a:bodyPr/>
                    <a:lstStyle/>
                    <a:p>
                      <a:r>
                        <a:rPr lang="uk-UA" sz="2000" b="1" dirty="0" smtClean="0"/>
                        <a:t>Звання </a:t>
                      </a:r>
                      <a:r>
                        <a:rPr lang="uk-UA" sz="2000" b="1" dirty="0" err="1" smtClean="0"/>
                        <a:t>“ст</a:t>
                      </a:r>
                      <a:r>
                        <a:rPr lang="uk-UA" sz="2000" b="1" dirty="0" smtClean="0"/>
                        <a:t>. </a:t>
                      </a:r>
                      <a:r>
                        <a:rPr lang="uk-UA" sz="2000" b="1" dirty="0" err="1" smtClean="0"/>
                        <a:t>вчитель”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3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-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2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80858">
                <a:tc>
                  <a:txBody>
                    <a:bodyPr/>
                    <a:lstStyle/>
                    <a:p>
                      <a:r>
                        <a:rPr lang="uk-UA" sz="2000" b="1" dirty="0" smtClean="0"/>
                        <a:t>Звання </a:t>
                      </a:r>
                      <a:r>
                        <a:rPr lang="uk-UA" sz="2000" b="1" dirty="0" err="1" smtClean="0"/>
                        <a:t>“вчит.-методист”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-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1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-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10338">
                <a:tc>
                  <a:txBody>
                    <a:bodyPr/>
                    <a:lstStyle/>
                    <a:p>
                      <a:r>
                        <a:rPr lang="uk-UA" sz="2000" b="1" dirty="0" smtClean="0"/>
                        <a:t>Всього 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4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3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7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6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75" y="131550"/>
            <a:ext cx="1695450" cy="187874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877" y="1"/>
            <a:ext cx="8077200" cy="533400"/>
          </a:xfrm>
        </p:spPr>
        <p:txBody>
          <a:bodyPr/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Використання інновацій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75249" y="547077"/>
          <a:ext cx="8173331" cy="611905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783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747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721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4817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Предмет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Вчитель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Georgia" pitchFamily="18" charset="0"/>
                        </a:rPr>
                        <a:t>1.</a:t>
                      </a:r>
                      <a:endParaRPr lang="ru-RU" sz="1400" b="1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Georgia" pitchFamily="18" charset="0"/>
                        </a:rPr>
                        <a:t>Ігрові технології</a:t>
                      </a:r>
                      <a:endParaRPr lang="ru-RU" sz="1400" b="1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Georgia" pitchFamily="18" charset="0"/>
                        </a:rPr>
                        <a:t>Всі</a:t>
                      </a:r>
                      <a:r>
                        <a:rPr lang="uk-UA" sz="1400" b="1" baseline="0" dirty="0" smtClean="0">
                          <a:latin typeface="Georgia" pitchFamily="18" charset="0"/>
                        </a:rPr>
                        <a:t>  предмети</a:t>
                      </a:r>
                      <a:endParaRPr lang="uk-UA" sz="1400" b="1" dirty="0" smtClean="0">
                        <a:latin typeface="Georgi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Georgia" pitchFamily="18" charset="0"/>
                        </a:rPr>
                        <a:t>Всі вчителі</a:t>
                      </a:r>
                      <a:endParaRPr lang="ru-RU" sz="1400" b="1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Georgia" pitchFamily="18" charset="0"/>
                        </a:rPr>
                        <a:t>2.</a:t>
                      </a:r>
                      <a:endParaRPr lang="ru-RU" sz="1400" b="1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Georgia" pitchFamily="18" charset="0"/>
                        </a:rPr>
                        <a:t>Мультимедійні</a:t>
                      </a:r>
                      <a:r>
                        <a:rPr lang="uk-UA" sz="1400" b="1" baseline="0" dirty="0" smtClean="0">
                          <a:latin typeface="Georgia" pitchFamily="18" charset="0"/>
                        </a:rPr>
                        <a:t> технології</a:t>
                      </a:r>
                      <a:endParaRPr lang="ru-RU" sz="1400" b="1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400" b="1" baseline="0" dirty="0" smtClean="0">
                          <a:latin typeface="Georgia" pitchFamily="18" charset="0"/>
                        </a:rPr>
                        <a:t>Всі</a:t>
                      </a:r>
                      <a:endParaRPr lang="ru-RU" sz="1400" b="1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baseline="0" dirty="0" smtClean="0">
                          <a:latin typeface="Georgia" pitchFamily="18" charset="0"/>
                        </a:rPr>
                        <a:t>Всі</a:t>
                      </a:r>
                      <a:endParaRPr lang="ru-RU" sz="1400" b="1" dirty="0" smtClean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Georgia" pitchFamily="18" charset="0"/>
                        </a:rPr>
                        <a:t>3.</a:t>
                      </a:r>
                      <a:endParaRPr lang="ru-RU" sz="1400" b="1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Georgia" pitchFamily="18" charset="0"/>
                        </a:rPr>
                        <a:t>Вивчення матеріалу укрупненими частинами</a:t>
                      </a:r>
                      <a:endParaRPr lang="ru-RU" sz="1400" b="1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Georgia" pitchFamily="18" charset="0"/>
                        </a:rPr>
                        <a:t>Біологія</a:t>
                      </a:r>
                    </a:p>
                    <a:p>
                      <a:r>
                        <a:rPr lang="ru-RU" sz="1400" b="1" dirty="0" err="1" smtClean="0">
                          <a:latin typeface="Georgia" pitchFamily="18" charset="0"/>
                          <a:cs typeface="Times New Roman" pitchFamily="18" charset="0"/>
                        </a:rPr>
                        <a:t>Хімія</a:t>
                      </a:r>
                      <a:endParaRPr lang="ru-RU" sz="1400" b="1" dirty="0" smtClean="0">
                        <a:latin typeface="Georgia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400" b="1" dirty="0" smtClean="0">
                          <a:latin typeface="Georgia" pitchFamily="18" charset="0"/>
                          <a:cs typeface="Times New Roman" pitchFamily="18" charset="0"/>
                        </a:rPr>
                        <a:t>Математика</a:t>
                      </a:r>
                      <a:endParaRPr lang="ru-RU" sz="1400" b="1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400" b="1" dirty="0" err="1" smtClean="0">
                          <a:latin typeface="Georgia" pitchFamily="18" charset="0"/>
                        </a:rPr>
                        <a:t>Чічковська</a:t>
                      </a:r>
                      <a:r>
                        <a:rPr lang="uk-UA" sz="1400" b="1" dirty="0" smtClean="0">
                          <a:latin typeface="Georgia" pitchFamily="18" charset="0"/>
                        </a:rPr>
                        <a:t> Т.Г.</a:t>
                      </a:r>
                    </a:p>
                    <a:p>
                      <a:r>
                        <a:rPr lang="uk-UA" sz="1400" b="1" dirty="0" err="1" smtClean="0">
                          <a:latin typeface="Georgia" pitchFamily="18" charset="0"/>
                        </a:rPr>
                        <a:t>Проскуровська</a:t>
                      </a:r>
                      <a:r>
                        <a:rPr lang="uk-UA" sz="1400" b="1" dirty="0" smtClean="0">
                          <a:latin typeface="Georgia" pitchFamily="18" charset="0"/>
                        </a:rPr>
                        <a:t> В.П.</a:t>
                      </a:r>
                    </a:p>
                    <a:p>
                      <a:r>
                        <a:rPr lang="uk-UA" sz="1400" b="1" dirty="0" smtClean="0">
                          <a:latin typeface="Georgia" pitchFamily="18" charset="0"/>
                        </a:rPr>
                        <a:t>Паламарчук І.М.</a:t>
                      </a:r>
                      <a:endParaRPr lang="ru-RU" sz="1400" b="1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Georgia" pitchFamily="18" charset="0"/>
                        </a:rPr>
                        <a:t>4.</a:t>
                      </a:r>
                      <a:endParaRPr lang="ru-RU" sz="1400" b="1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Georgia" pitchFamily="18" charset="0"/>
                        </a:rPr>
                        <a:t>Особистісно-орієнтована технологія</a:t>
                      </a:r>
                      <a:endParaRPr lang="ru-RU" sz="1400" b="1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Georgia" pitchFamily="18" charset="0"/>
                        </a:rPr>
                        <a:t>Всі предмети</a:t>
                      </a:r>
                      <a:endParaRPr lang="ru-RU" sz="1400" b="1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baseline="0" dirty="0" smtClean="0">
                          <a:latin typeface="Georgia" pitchFamily="18" charset="0"/>
                        </a:rPr>
                        <a:t>Всі</a:t>
                      </a:r>
                      <a:endParaRPr lang="ru-RU" sz="1400" b="1" dirty="0" smtClean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51375"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Georgia" pitchFamily="18" charset="0"/>
                        </a:rPr>
                        <a:t>5. </a:t>
                      </a:r>
                      <a:endParaRPr lang="ru-RU" sz="1400" b="1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Georgia" pitchFamily="18" charset="0"/>
                        </a:rPr>
                        <a:t>Проблемне навчання</a:t>
                      </a:r>
                      <a:endParaRPr lang="ru-RU" sz="1400" b="1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Georgia" pitchFamily="18" charset="0"/>
                        </a:rPr>
                        <a:t>Українська</a:t>
                      </a:r>
                      <a:r>
                        <a:rPr lang="uk-UA" sz="1400" b="1" baseline="0" dirty="0" smtClean="0">
                          <a:latin typeface="Georgia" pitchFamily="18" charset="0"/>
                        </a:rPr>
                        <a:t> мова</a:t>
                      </a:r>
                    </a:p>
                    <a:p>
                      <a:r>
                        <a:rPr lang="uk-UA" sz="1400" b="1" baseline="0" dirty="0" smtClean="0">
                          <a:latin typeface="Georgia" pitchFamily="18" charset="0"/>
                        </a:rPr>
                        <a:t>Географія</a:t>
                      </a:r>
                      <a:endParaRPr lang="ru-RU" sz="1400" b="1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Georgia" pitchFamily="18" charset="0"/>
                        </a:rPr>
                        <a:t>Жук О.М.</a:t>
                      </a:r>
                    </a:p>
                    <a:p>
                      <a:r>
                        <a:rPr lang="uk-UA" sz="1400" b="1" dirty="0" err="1" smtClean="0">
                          <a:latin typeface="Georgia" pitchFamily="18" charset="0"/>
                          <a:cs typeface="Times New Roman" pitchFamily="18" charset="0"/>
                        </a:rPr>
                        <a:t>Гоцка</a:t>
                      </a:r>
                      <a:r>
                        <a:rPr lang="uk-UA" sz="1400" b="1" baseline="0" dirty="0" smtClean="0">
                          <a:latin typeface="Georgia" pitchFamily="18" charset="0"/>
                          <a:cs typeface="Times New Roman" pitchFamily="18" charset="0"/>
                        </a:rPr>
                        <a:t> О.І.</a:t>
                      </a:r>
                      <a:endParaRPr lang="ru-RU" sz="1400" b="1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Georgia" pitchFamily="18" charset="0"/>
                        </a:rPr>
                        <a:t>7.</a:t>
                      </a:r>
                      <a:endParaRPr lang="ru-RU" sz="1400" b="1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Georgia" pitchFamily="18" charset="0"/>
                        </a:rPr>
                        <a:t>Використання опорних конспектів,</a:t>
                      </a:r>
                      <a:r>
                        <a:rPr lang="uk-UA" sz="1400" b="1" baseline="0" dirty="0" smtClean="0">
                          <a:latin typeface="Georgia" pitchFamily="18" charset="0"/>
                        </a:rPr>
                        <a:t> схем і таблиць</a:t>
                      </a:r>
                      <a:endParaRPr lang="ru-RU" sz="1400" b="1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Georgia" pitchFamily="18" charset="0"/>
                        </a:rPr>
                        <a:t>Біологія</a:t>
                      </a:r>
                    </a:p>
                    <a:p>
                      <a:r>
                        <a:rPr lang="uk-UA" sz="1400" b="1" dirty="0" smtClean="0">
                          <a:latin typeface="Georgia" pitchFamily="18" charset="0"/>
                        </a:rPr>
                        <a:t>Хімія </a:t>
                      </a:r>
                    </a:p>
                    <a:p>
                      <a:r>
                        <a:rPr lang="uk-UA" sz="1400" b="1" dirty="0" smtClean="0">
                          <a:latin typeface="Georgia" pitchFamily="18" charset="0"/>
                        </a:rPr>
                        <a:t>Фізика</a:t>
                      </a:r>
                      <a:endParaRPr lang="ru-RU" sz="1400" b="1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400" b="1" dirty="0" err="1" smtClean="0">
                          <a:latin typeface="Georgia" pitchFamily="18" charset="0"/>
                        </a:rPr>
                        <a:t>Чічковська</a:t>
                      </a:r>
                      <a:r>
                        <a:rPr lang="uk-UA" sz="1400" b="1" dirty="0" smtClean="0">
                          <a:latin typeface="Georgia" pitchFamily="18" charset="0"/>
                        </a:rPr>
                        <a:t> Т.Г.</a:t>
                      </a:r>
                    </a:p>
                    <a:p>
                      <a:r>
                        <a:rPr lang="uk-UA" sz="1400" b="1" dirty="0" err="1" smtClean="0">
                          <a:latin typeface="Georgia" pitchFamily="18" charset="0"/>
                        </a:rPr>
                        <a:t>Проскуровська</a:t>
                      </a:r>
                      <a:r>
                        <a:rPr lang="uk-UA" sz="1400" b="1" dirty="0" smtClean="0">
                          <a:latin typeface="Georgia" pitchFamily="18" charset="0"/>
                        </a:rPr>
                        <a:t> В.П.</a:t>
                      </a:r>
                    </a:p>
                    <a:p>
                      <a:r>
                        <a:rPr lang="uk-UA" sz="1400" b="1" dirty="0" err="1" smtClean="0">
                          <a:latin typeface="Georgia" pitchFamily="18" charset="0"/>
                        </a:rPr>
                        <a:t>Стародуб</a:t>
                      </a:r>
                      <a:r>
                        <a:rPr lang="uk-UA" sz="1400" b="1" dirty="0" smtClean="0">
                          <a:latin typeface="Georgia" pitchFamily="18" charset="0"/>
                        </a:rPr>
                        <a:t> І.В.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Georgia" pitchFamily="18" charset="0"/>
                        </a:rPr>
                        <a:t>8.</a:t>
                      </a:r>
                      <a:endParaRPr lang="ru-RU" sz="1400" b="1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Georgia" pitchFamily="18" charset="0"/>
                        </a:rPr>
                        <a:t>Проектна технологія</a:t>
                      </a:r>
                      <a:endParaRPr lang="ru-RU" sz="1400" b="1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Georgia" pitchFamily="18" charset="0"/>
                        </a:rPr>
                        <a:t>Початкові класи</a:t>
                      </a:r>
                    </a:p>
                    <a:p>
                      <a:r>
                        <a:rPr lang="uk-UA" sz="1400" b="1" dirty="0" smtClean="0">
                          <a:latin typeface="Georgia" pitchFamily="18" charset="0"/>
                        </a:rPr>
                        <a:t>Математика</a:t>
                      </a:r>
                    </a:p>
                    <a:p>
                      <a:r>
                        <a:rPr lang="uk-UA" sz="1400" b="1" dirty="0" smtClean="0">
                          <a:latin typeface="Georgia" pitchFamily="18" charset="0"/>
                        </a:rPr>
                        <a:t>Зарубіжна література</a:t>
                      </a:r>
                    </a:p>
                    <a:p>
                      <a:r>
                        <a:rPr lang="uk-UA" sz="1400" b="1" dirty="0" smtClean="0">
                          <a:latin typeface="Georgia" pitchFamily="18" charset="0"/>
                        </a:rPr>
                        <a:t>Трудове</a:t>
                      </a:r>
                      <a:r>
                        <a:rPr lang="uk-UA" sz="1400" b="1" baseline="0" dirty="0" smtClean="0">
                          <a:latin typeface="Georgia" pitchFamily="18" charset="0"/>
                        </a:rPr>
                        <a:t> навчання </a:t>
                      </a:r>
                    </a:p>
                    <a:p>
                      <a:r>
                        <a:rPr lang="uk-UA" sz="1400" b="1" baseline="0" dirty="0" err="1" smtClean="0">
                          <a:latin typeface="Georgia" pitchFamily="18" charset="0"/>
                        </a:rPr>
                        <a:t>Образотв</a:t>
                      </a:r>
                      <a:r>
                        <a:rPr lang="uk-UA" sz="1400" b="1" baseline="0" dirty="0" smtClean="0">
                          <a:latin typeface="Georgia" pitchFamily="18" charset="0"/>
                        </a:rPr>
                        <a:t>. </a:t>
                      </a:r>
                      <a:r>
                        <a:rPr lang="uk-UA" sz="1400" b="1" baseline="0" dirty="0" err="1" smtClean="0">
                          <a:latin typeface="Georgia" pitchFamily="18" charset="0"/>
                        </a:rPr>
                        <a:t>мист-во</a:t>
                      </a:r>
                      <a:endParaRPr lang="uk-UA" sz="1400" b="1" baseline="0" dirty="0" smtClean="0">
                        <a:latin typeface="Georgia" pitchFamily="18" charset="0"/>
                      </a:endParaRPr>
                    </a:p>
                    <a:p>
                      <a:r>
                        <a:rPr lang="ru-RU" sz="1400" b="1" dirty="0" err="1" smtClean="0">
                          <a:latin typeface="Georgia" pitchFamily="18" charset="0"/>
                          <a:cs typeface="Times New Roman" pitchFamily="18" charset="0"/>
                        </a:rPr>
                        <a:t>Інформатика</a:t>
                      </a:r>
                      <a:endParaRPr lang="ru-RU" sz="1400" b="1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400" b="1" dirty="0" err="1" smtClean="0">
                          <a:latin typeface="Georgia" pitchFamily="18" charset="0"/>
                        </a:rPr>
                        <a:t>Манзій</a:t>
                      </a:r>
                      <a:r>
                        <a:rPr lang="uk-UA" sz="1400" b="1" baseline="0" dirty="0" smtClean="0">
                          <a:latin typeface="Georgia" pitchFamily="18" charset="0"/>
                        </a:rPr>
                        <a:t> Н.С.</a:t>
                      </a:r>
                    </a:p>
                    <a:p>
                      <a:r>
                        <a:rPr lang="uk-UA" sz="1400" b="1" baseline="0" dirty="0" err="1" smtClean="0">
                          <a:latin typeface="Georgia" pitchFamily="18" charset="0"/>
                          <a:cs typeface="Times New Roman" pitchFamily="18" charset="0"/>
                        </a:rPr>
                        <a:t>Костриба</a:t>
                      </a:r>
                      <a:r>
                        <a:rPr lang="uk-UA" sz="1400" b="1" baseline="0" dirty="0" smtClean="0">
                          <a:latin typeface="Georgia" pitchFamily="18" charset="0"/>
                          <a:cs typeface="Times New Roman" pitchFamily="18" charset="0"/>
                        </a:rPr>
                        <a:t>  А.В.</a:t>
                      </a:r>
                    </a:p>
                    <a:p>
                      <a:r>
                        <a:rPr lang="uk-UA" sz="1400" b="1" baseline="0" dirty="0" smtClean="0">
                          <a:latin typeface="Georgia" pitchFamily="18" charset="0"/>
                          <a:cs typeface="Times New Roman" pitchFamily="18" charset="0"/>
                        </a:rPr>
                        <a:t>Паламарчук І.М.</a:t>
                      </a:r>
                    </a:p>
                    <a:p>
                      <a:r>
                        <a:rPr lang="uk-UA" sz="1400" b="1" baseline="0" dirty="0" err="1" smtClean="0">
                          <a:latin typeface="Georgia" pitchFamily="18" charset="0"/>
                          <a:cs typeface="Times New Roman" pitchFamily="18" charset="0"/>
                        </a:rPr>
                        <a:t>Стеценко</a:t>
                      </a:r>
                      <a:r>
                        <a:rPr lang="uk-UA" sz="1400" b="1" baseline="0" dirty="0" smtClean="0">
                          <a:latin typeface="Georgia" pitchFamily="18" charset="0"/>
                          <a:cs typeface="Times New Roman" pitchFamily="18" charset="0"/>
                        </a:rPr>
                        <a:t> І.В.</a:t>
                      </a:r>
                    </a:p>
                    <a:p>
                      <a:r>
                        <a:rPr lang="uk-UA" sz="1400" b="1" baseline="0" dirty="0" err="1" smtClean="0">
                          <a:latin typeface="Georgia" pitchFamily="18" charset="0"/>
                          <a:cs typeface="Times New Roman" pitchFamily="18" charset="0"/>
                        </a:rPr>
                        <a:t>Красюкова</a:t>
                      </a:r>
                      <a:r>
                        <a:rPr lang="uk-UA" sz="1400" b="1" baseline="0" dirty="0" smtClean="0">
                          <a:latin typeface="Georgia" pitchFamily="18" charset="0"/>
                          <a:cs typeface="Times New Roman" pitchFamily="18" charset="0"/>
                        </a:rPr>
                        <a:t> М.С.</a:t>
                      </a:r>
                    </a:p>
                    <a:p>
                      <a:r>
                        <a:rPr lang="uk-UA" sz="1400" b="1" baseline="0" dirty="0" smtClean="0">
                          <a:latin typeface="Georgia" pitchFamily="18" charset="0"/>
                          <a:cs typeface="Times New Roman" pitchFamily="18" charset="0"/>
                        </a:rPr>
                        <a:t>Зарубіна І.В,</a:t>
                      </a:r>
                    </a:p>
                    <a:p>
                      <a:r>
                        <a:rPr lang="uk-UA" sz="1400" b="1" baseline="0" dirty="0" err="1" smtClean="0">
                          <a:latin typeface="Georgia" pitchFamily="18" charset="0"/>
                          <a:cs typeface="Times New Roman" pitchFamily="18" charset="0"/>
                        </a:rPr>
                        <a:t>Омельчук</a:t>
                      </a:r>
                      <a:r>
                        <a:rPr lang="uk-UA" sz="1400" b="1" baseline="0" dirty="0" smtClean="0">
                          <a:latin typeface="Georgia" pitchFamily="18" charset="0"/>
                          <a:cs typeface="Times New Roman" pitchFamily="18" charset="0"/>
                        </a:rPr>
                        <a:t> С.С</a:t>
                      </a:r>
                      <a:endParaRPr lang="ru-RU" sz="1400" b="1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Georgia" pitchFamily="18" charset="0"/>
                        </a:rPr>
                        <a:t>9.</a:t>
                      </a:r>
                      <a:endParaRPr lang="ru-RU" sz="1400" b="1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Georgia" pitchFamily="18" charset="0"/>
                        </a:rPr>
                        <a:t>Мережеві технології</a:t>
                      </a:r>
                      <a:endParaRPr lang="ru-RU" sz="1400" b="1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Georgia" pitchFamily="18" charset="0"/>
                        </a:rPr>
                        <a:t>Інформатика</a:t>
                      </a:r>
                      <a:endParaRPr lang="ru-RU" sz="1400" b="1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400" b="1" dirty="0" err="1" smtClean="0">
                          <a:latin typeface="Georgia" pitchFamily="18" charset="0"/>
                        </a:rPr>
                        <a:t>Омельчук</a:t>
                      </a:r>
                      <a:r>
                        <a:rPr lang="uk-UA" sz="1400" b="1" dirty="0" smtClean="0">
                          <a:latin typeface="Georgia" pitchFamily="18" charset="0"/>
                        </a:rPr>
                        <a:t> С.С.</a:t>
                      </a:r>
                      <a:endParaRPr lang="ru-RU" sz="1400" b="1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Georgia" pitchFamily="18" charset="0"/>
                        </a:rPr>
                        <a:t>10.</a:t>
                      </a:r>
                      <a:endParaRPr lang="ru-RU" sz="1400" b="1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Georgia" pitchFamily="18" charset="0"/>
                        </a:rPr>
                        <a:t>Технологія розвивального навчання </a:t>
                      </a:r>
                      <a:endParaRPr lang="ru-RU" sz="1400" b="1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Georgia" pitchFamily="18" charset="0"/>
                        </a:rPr>
                        <a:t>Початкові класи</a:t>
                      </a:r>
                      <a:endParaRPr lang="ru-RU" sz="1400" b="1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Georgia" pitchFamily="18" charset="0"/>
                        </a:rPr>
                        <a:t>Всі вчителі поч. класів</a:t>
                      </a:r>
                      <a:endParaRPr lang="ru-RU" sz="1400" b="1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pic>
        <p:nvPicPr>
          <p:cNvPr id="6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6" y="1"/>
            <a:ext cx="1220594" cy="135255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82350" y="1"/>
            <a:ext cx="5387927" cy="534572"/>
          </a:xfrm>
        </p:spPr>
        <p:txBody>
          <a:bodyPr/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Методична робота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одзаголовок 15"/>
          <p:cNvSpPr>
            <a:spLocks noGrp="1"/>
          </p:cNvSpPr>
          <p:nvPr>
            <p:ph type="subTitle" idx="1"/>
          </p:nvPr>
        </p:nvSpPr>
        <p:spPr>
          <a:xfrm>
            <a:off x="225084" y="4768948"/>
            <a:ext cx="8750104" cy="2089052"/>
          </a:xfrm>
          <a:gradFill flip="none" rotWithShape="1">
            <a:gsLst>
              <a:gs pos="0">
                <a:schemeClr val="bg2">
                  <a:lumMod val="50000"/>
                  <a:tint val="66000"/>
                  <a:satMod val="160000"/>
                </a:schemeClr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bg2">
                  <a:lumMod val="50000"/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txBody>
          <a:bodyPr>
            <a:noAutofit/>
          </a:bodyPr>
          <a:lstStyle/>
          <a:p>
            <a:pPr algn="ctr">
              <a:spcBef>
                <a:spcPts val="1800"/>
              </a:spcBef>
            </a:pPr>
            <a:r>
              <a:rPr lang="uk-UA" sz="2400" b="1" dirty="0" smtClean="0">
                <a:solidFill>
                  <a:srgbClr val="FF0000"/>
                </a:solidFill>
                <a:latin typeface="Arial Black" pitchFamily="34" charset="0"/>
              </a:rPr>
              <a:t>Науково – </a:t>
            </a:r>
            <a:r>
              <a:rPr lang="uk-UA" sz="2400" b="1" smtClean="0">
                <a:solidFill>
                  <a:srgbClr val="FF0000"/>
                </a:solidFill>
                <a:latin typeface="Arial Black" pitchFamily="34" charset="0"/>
              </a:rPr>
              <a:t>методична </a:t>
            </a:r>
            <a:r>
              <a:rPr lang="uk-UA" sz="2400" b="1" smtClean="0">
                <a:solidFill>
                  <a:srgbClr val="FF0000"/>
                </a:solidFill>
                <a:latin typeface="Arial Black" pitchFamily="34" charset="0"/>
              </a:rPr>
              <a:t>проблема </a:t>
            </a:r>
            <a:endParaRPr lang="uk-UA" sz="24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uk-UA" sz="2400" b="1" dirty="0" smtClean="0">
                <a:solidFill>
                  <a:srgbClr val="FF0000"/>
                </a:solidFill>
                <a:latin typeface="Arial Black" pitchFamily="34" charset="0"/>
              </a:rPr>
              <a:t>Підвищення результативності та якості навчально-виховного процесу шляхом </a:t>
            </a:r>
            <a:r>
              <a:rPr lang="uk-UA" sz="2400" b="1" dirty="0" err="1" smtClean="0">
                <a:solidFill>
                  <a:srgbClr val="FF0000"/>
                </a:solidFill>
                <a:latin typeface="Arial Black" pitchFamily="34" charset="0"/>
              </a:rPr>
              <a:t>психолого</a:t>
            </a:r>
            <a:r>
              <a:rPr lang="uk-UA" sz="2400" b="1" dirty="0" smtClean="0">
                <a:solidFill>
                  <a:srgbClr val="FF0000"/>
                </a:solidFill>
                <a:latin typeface="Arial Black" pitchFamily="34" charset="0"/>
              </a:rPr>
              <a:t> - педагогічної  мотивації  навчальної діяльності школярів</a:t>
            </a:r>
            <a:endParaRPr lang="uk-UA" sz="2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2067" y="1187355"/>
            <a:ext cx="1637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2300382" y="1846648"/>
            <a:ext cx="5057021" cy="1571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145217" y="1972417"/>
            <a:ext cx="5036024" cy="1477328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Методичні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об</a:t>
            </a:r>
            <a:r>
              <a:rPr lang="uk-UA" b="1" dirty="0" err="1" smtClean="0">
                <a:latin typeface="Century Schoolbook"/>
                <a:cs typeface="Times New Roman" pitchFamily="18" charset="0"/>
              </a:rPr>
              <a:t>′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єднання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>
              <a:buAutoNum type="arabicPeriod"/>
            </a:pP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МО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початкових класів</a:t>
            </a:r>
          </a:p>
          <a:p>
            <a:pPr marL="342900" indent="-342900">
              <a:buAutoNum type="arabicPeriod"/>
            </a:pP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МО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вчителів суспільно-гуманітарних наук</a:t>
            </a:r>
          </a:p>
          <a:p>
            <a:pPr marL="342900" indent="-342900">
              <a:buAutoNum type="arabicPeriod"/>
            </a:pP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МО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вчителів природничих наук</a:t>
            </a:r>
          </a:p>
          <a:p>
            <a:pPr marL="342900" indent="-342900">
              <a:buAutoNum type="arabicPeriod"/>
            </a:pP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МО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класних керівників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ая прямоугольная выноска 27"/>
          <p:cNvSpPr/>
          <p:nvPr/>
        </p:nvSpPr>
        <p:spPr>
          <a:xfrm>
            <a:off x="4529796" y="639135"/>
            <a:ext cx="2447779" cy="1034920"/>
          </a:xfrm>
          <a:prstGeom prst="wedgeRoundRectCallout">
            <a:avLst>
              <a:gd name="adj1" fmla="val -53199"/>
              <a:gd name="adj2" fmla="val 86427"/>
              <a:gd name="adj3" fmla="val 16667"/>
            </a:avLst>
          </a:prstGeom>
          <a:solidFill>
            <a:srgbClr val="99FF33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Georgia" pitchFamily="18" charset="0"/>
              </a:rPr>
              <a:t>Динамічна група </a:t>
            </a:r>
            <a:r>
              <a:rPr lang="uk-UA" sz="1600" b="1" dirty="0" err="1" smtClean="0">
                <a:solidFill>
                  <a:schemeClr val="tx1"/>
                </a:solidFill>
                <a:latin typeface="Georgia" pitchFamily="18" charset="0"/>
              </a:rPr>
              <a:t>“Працюємо</a:t>
            </a:r>
            <a:r>
              <a:rPr lang="uk-UA" sz="1600" b="1" dirty="0" smtClean="0">
                <a:solidFill>
                  <a:schemeClr val="tx1"/>
                </a:solidFill>
                <a:latin typeface="Georgia" pitchFamily="18" charset="0"/>
              </a:rPr>
              <a:t> на </a:t>
            </a:r>
            <a:r>
              <a:rPr lang="uk-UA" sz="1600" b="1" dirty="0" err="1" smtClean="0">
                <a:solidFill>
                  <a:schemeClr val="tx1"/>
                </a:solidFill>
                <a:latin typeface="Georgia" pitchFamily="18" charset="0"/>
              </a:rPr>
              <a:t>особистість”</a:t>
            </a:r>
            <a:endParaRPr lang="ru-RU" sz="16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30" name="Скругленная прямоугольная выноска 29"/>
          <p:cNvSpPr/>
          <p:nvPr/>
        </p:nvSpPr>
        <p:spPr>
          <a:xfrm>
            <a:off x="7150051" y="866318"/>
            <a:ext cx="1927274" cy="996287"/>
          </a:xfrm>
          <a:prstGeom prst="wedgeRoundRectCallout">
            <a:avLst>
              <a:gd name="adj1" fmla="val -71393"/>
              <a:gd name="adj2" fmla="val 81077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Georgia" pitchFamily="18" charset="0"/>
              </a:rPr>
              <a:t>Психолого-педагогічний семінар</a:t>
            </a:r>
            <a:endParaRPr lang="ru-RU" sz="16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32" name="Скругленная прямоугольная выноска 31"/>
          <p:cNvSpPr/>
          <p:nvPr/>
        </p:nvSpPr>
        <p:spPr>
          <a:xfrm>
            <a:off x="7459140" y="2954214"/>
            <a:ext cx="1646760" cy="1084051"/>
          </a:xfrm>
          <a:prstGeom prst="wedgeRoundRectCallout">
            <a:avLst>
              <a:gd name="adj1" fmla="val -84969"/>
              <a:gd name="adj2" fmla="val -41671"/>
              <a:gd name="adj3" fmla="val 16667"/>
            </a:avLst>
          </a:prstGeom>
          <a:solidFill>
            <a:srgbClr val="FF66CC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Georgia" pitchFamily="18" charset="0"/>
              </a:rPr>
              <a:t>Атестація, творчі звіти вчителів</a:t>
            </a:r>
            <a:endParaRPr lang="ru-RU" sz="16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33" name="Скругленная прямоугольная выноска 32"/>
          <p:cNvSpPr/>
          <p:nvPr/>
        </p:nvSpPr>
        <p:spPr>
          <a:xfrm>
            <a:off x="1420838" y="610581"/>
            <a:ext cx="2152357" cy="1176017"/>
          </a:xfrm>
          <a:prstGeom prst="wedgeRoundRectCallout">
            <a:avLst>
              <a:gd name="adj1" fmla="val 59957"/>
              <a:gd name="adj2" fmla="val 71144"/>
              <a:gd name="adj3" fmla="val 16667"/>
            </a:avLst>
          </a:prstGeom>
          <a:solidFill>
            <a:srgbClr val="FFCCCC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Georgia" pitchFamily="18" charset="0"/>
              </a:rPr>
              <a:t>Теоретично-практичний семінар </a:t>
            </a:r>
            <a:r>
              <a:rPr lang="uk-UA" sz="1600" b="1" dirty="0" err="1" smtClean="0">
                <a:solidFill>
                  <a:schemeClr val="tx1"/>
                </a:solidFill>
                <a:latin typeface="Georgia" pitchFamily="18" charset="0"/>
              </a:rPr>
              <a:t>“Сучасний</a:t>
            </a:r>
            <a:r>
              <a:rPr lang="uk-UA" sz="16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uk-UA" sz="1600" b="1" dirty="0" err="1" smtClean="0">
                <a:solidFill>
                  <a:schemeClr val="tx1"/>
                </a:solidFill>
                <a:latin typeface="Georgia" pitchFamily="18" charset="0"/>
              </a:rPr>
              <a:t>урок”</a:t>
            </a:r>
            <a:endParaRPr lang="ru-RU" sz="16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35" name="Скругленная прямоугольная выноска 34"/>
          <p:cNvSpPr/>
          <p:nvPr/>
        </p:nvSpPr>
        <p:spPr>
          <a:xfrm>
            <a:off x="0" y="2101547"/>
            <a:ext cx="1758461" cy="968990"/>
          </a:xfrm>
          <a:prstGeom prst="wedgeRoundRectCallout">
            <a:avLst>
              <a:gd name="adj1" fmla="val 71281"/>
              <a:gd name="adj2" fmla="val -323"/>
              <a:gd name="adj3" fmla="val 16667"/>
            </a:avLst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Georgia" pitchFamily="18" charset="0"/>
              </a:rPr>
              <a:t>Інструктивні наради</a:t>
            </a:r>
            <a:endParaRPr lang="ru-RU" sz="1600" b="1" dirty="0" smtClean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36" name="Скругленная прямоугольная выноска 35"/>
          <p:cNvSpPr/>
          <p:nvPr/>
        </p:nvSpPr>
        <p:spPr>
          <a:xfrm>
            <a:off x="562707" y="3528471"/>
            <a:ext cx="1828800" cy="1015393"/>
          </a:xfrm>
          <a:prstGeom prst="wedgeRoundRectCallout">
            <a:avLst>
              <a:gd name="adj1" fmla="val 90477"/>
              <a:gd name="adj2" fmla="val -62358"/>
              <a:gd name="adj3" fmla="val 16667"/>
            </a:avLst>
          </a:prstGeom>
          <a:solidFill>
            <a:srgbClr val="99FF99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Georgia" pitchFamily="18" charset="0"/>
              </a:rPr>
              <a:t>Педагогічний консиліум</a:t>
            </a:r>
            <a:endParaRPr lang="ru-RU" sz="16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37" name="Скругленная прямоугольная выноска 36"/>
          <p:cNvSpPr/>
          <p:nvPr/>
        </p:nvSpPr>
        <p:spPr>
          <a:xfrm>
            <a:off x="5221217" y="3721220"/>
            <a:ext cx="1897038" cy="900752"/>
          </a:xfrm>
          <a:prstGeom prst="wedgeRoundRectCallout">
            <a:avLst>
              <a:gd name="adj1" fmla="val -31149"/>
              <a:gd name="adj2" fmla="val -96861"/>
              <a:gd name="adj3" fmla="val 16667"/>
            </a:avLst>
          </a:prstGeom>
          <a:solidFill>
            <a:srgbClr val="FFFF00"/>
          </a:solidFill>
          <a:ln>
            <a:solidFill>
              <a:srgbClr val="9208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Georgia" pitchFamily="18" charset="0"/>
              </a:rPr>
              <a:t>Самоосвіта</a:t>
            </a:r>
            <a:endParaRPr lang="ru-RU" sz="16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38" name="Скругленная прямоугольная выноска 37"/>
          <p:cNvSpPr/>
          <p:nvPr/>
        </p:nvSpPr>
        <p:spPr>
          <a:xfrm>
            <a:off x="2911591" y="3789458"/>
            <a:ext cx="1688544" cy="832514"/>
          </a:xfrm>
          <a:prstGeom prst="wedgeRoundRectCallout">
            <a:avLst>
              <a:gd name="adj1" fmla="val 55489"/>
              <a:gd name="adj2" fmla="val -96667"/>
              <a:gd name="adj3" fmla="val 16667"/>
            </a:avLst>
          </a:prstGeom>
          <a:solidFill>
            <a:srgbClr val="CC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Georgia" pitchFamily="18" charset="0"/>
              </a:rPr>
              <a:t>Предметні тижні</a:t>
            </a:r>
            <a:endParaRPr lang="ru-RU" sz="16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18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75" y="124857"/>
            <a:ext cx="1460343" cy="1618218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Users\админ\Desktop\семінар\2 колектив\IMG_17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5306" y="0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D:\Users\админ\Desktop\семінар\2 колектив\IMG_12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0133" y="476453"/>
            <a:ext cx="3633867" cy="272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77640" y="0"/>
            <a:ext cx="5166360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Шкільні семінари, тренінги, педради…</a:t>
            </a:r>
            <a:endParaRPr lang="uk-UA" sz="2000" b="1" dirty="0"/>
          </a:p>
        </p:txBody>
      </p:sp>
      <p:pic>
        <p:nvPicPr>
          <p:cNvPr id="3074" name="Picture 2" descr="d:\Users\user\Desktop\DSCN30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9549" y="3797283"/>
            <a:ext cx="4075504" cy="3060717"/>
          </a:xfrm>
          <a:prstGeom prst="rect">
            <a:avLst/>
          </a:prstGeom>
          <a:noFill/>
        </p:spPr>
      </p:pic>
      <p:pic>
        <p:nvPicPr>
          <p:cNvPr id="3075" name="Picture 3" descr="d:\Users\user\Desktop\IMG_51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38969" y="3479226"/>
            <a:ext cx="4505031" cy="3378774"/>
          </a:xfrm>
          <a:prstGeom prst="rect">
            <a:avLst/>
          </a:prstGeom>
          <a:noFill/>
        </p:spPr>
      </p:pic>
      <p:pic>
        <p:nvPicPr>
          <p:cNvPr id="8196" name="Picture 4" descr="D:\Users\админ\Desktop\семінар\2 колектив\IMG_175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85961">
            <a:off x="3645186" y="2142149"/>
            <a:ext cx="3275837" cy="245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17940">
            <a:off x="265327" y="1356089"/>
            <a:ext cx="2180600" cy="290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 rot="20968438">
            <a:off x="313132" y="4010989"/>
            <a:ext cx="2605521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uk-UA" sz="1600" b="1" dirty="0" err="1" smtClean="0"/>
              <a:t>МО</a:t>
            </a:r>
            <a:r>
              <a:rPr lang="uk-UA" sz="1600" b="1" dirty="0" smtClean="0"/>
              <a:t> класних керівників</a:t>
            </a:r>
            <a:endParaRPr lang="uk-UA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604760" y="3535680"/>
            <a:ext cx="119269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uk-UA" b="1" dirty="0" smtClean="0"/>
              <a:t>Педрада</a:t>
            </a:r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13" name="TextBox 12"/>
          <p:cNvSpPr txBox="1"/>
          <p:nvPr/>
        </p:nvSpPr>
        <p:spPr>
          <a:xfrm>
            <a:off x="1813560" y="656844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14" name="TextBox 13"/>
          <p:cNvSpPr txBox="1"/>
          <p:nvPr/>
        </p:nvSpPr>
        <p:spPr>
          <a:xfrm>
            <a:off x="3247085" y="2173276"/>
            <a:ext cx="379232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uk-UA" b="1" dirty="0" smtClean="0"/>
              <a:t>Тренінг </a:t>
            </a:r>
            <a:r>
              <a:rPr lang="uk-UA" b="1" dirty="0" err="1" smtClean="0"/>
              <a:t>“Безурочне</a:t>
            </a:r>
            <a:r>
              <a:rPr lang="uk-UA" b="1" dirty="0" smtClean="0"/>
              <a:t> </a:t>
            </a:r>
            <a:r>
              <a:rPr lang="uk-UA" b="1" dirty="0" err="1" smtClean="0"/>
              <a:t>навчання</a:t>
            </a:r>
            <a:r>
              <a:rPr lang="uk-UA" dirty="0" err="1" smtClean="0"/>
              <a:t>”</a:t>
            </a:r>
            <a:endParaRPr lang="uk-UA" dirty="0"/>
          </a:p>
        </p:txBody>
      </p:sp>
      <p:sp>
        <p:nvSpPr>
          <p:cNvPr id="16" name="TextBox 15"/>
          <p:cNvSpPr txBox="1"/>
          <p:nvPr/>
        </p:nvSpPr>
        <p:spPr>
          <a:xfrm>
            <a:off x="1280160" y="6488668"/>
            <a:ext cx="282224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uk-UA" b="1" dirty="0" smtClean="0"/>
              <a:t>Семінар </a:t>
            </a:r>
            <a:r>
              <a:rPr lang="uk-UA" b="1" dirty="0" err="1" smtClean="0"/>
              <a:t>“Ігротерапія”</a:t>
            </a:r>
            <a:endParaRPr lang="uk-UA" b="1" dirty="0"/>
          </a:p>
        </p:txBody>
      </p:sp>
      <p:pic>
        <p:nvPicPr>
          <p:cNvPr id="17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0500" y="128974"/>
            <a:ext cx="1362075" cy="15093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0085734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168813"/>
            <a:ext cx="6937717" cy="520504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Результативність методичної роботи</a:t>
            </a:r>
            <a:endParaRPr lang="ru-RU" sz="3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subTitle" idx="1"/>
          </p:nvPr>
        </p:nvSpPr>
        <p:spPr>
          <a:xfrm>
            <a:off x="228600" y="4807927"/>
            <a:ext cx="8677275" cy="2145324"/>
          </a:xfrm>
          <a:noFill/>
          <a:ln>
            <a:solidFill>
              <a:srgbClr val="00B0F0"/>
            </a:solidFill>
          </a:ln>
        </p:spPr>
        <p:txBody>
          <a:bodyPr>
            <a:normAutofit fontScale="92500" lnSpcReduction="20000"/>
          </a:bodyPr>
          <a:lstStyle/>
          <a:p>
            <a:pPr algn="just"/>
            <a:r>
              <a:rPr lang="uk-UA" dirty="0" smtClean="0">
                <a:latin typeface="Arial Black" pitchFamily="34" charset="0"/>
              </a:rPr>
              <a:t> </a:t>
            </a:r>
            <a:r>
              <a:rPr lang="uk-UA" sz="2100" dirty="0" smtClean="0">
                <a:latin typeface="Arial Black" pitchFamily="34" charset="0"/>
              </a:rPr>
              <a:t>За останні </a:t>
            </a:r>
            <a:r>
              <a:rPr lang="uk-UA" sz="2800" dirty="0" smtClean="0">
                <a:latin typeface="Arial Black" pitchFamily="34" charset="0"/>
              </a:rPr>
              <a:t>2</a:t>
            </a:r>
            <a:r>
              <a:rPr lang="uk-UA" sz="2100" dirty="0" smtClean="0">
                <a:latin typeface="Arial Black" pitchFamily="34" charset="0"/>
              </a:rPr>
              <a:t> </a:t>
            </a:r>
            <a:r>
              <a:rPr lang="uk-UA" sz="2100" dirty="0" smtClean="0">
                <a:latin typeface="Arial Black" pitchFamily="34" charset="0"/>
              </a:rPr>
              <a:t>роки для психологів, соціальних педагогів, </a:t>
            </a:r>
            <a:r>
              <a:rPr lang="uk-UA" sz="2100" dirty="0" err="1" smtClean="0">
                <a:latin typeface="Arial Black" pitchFamily="34" charset="0"/>
              </a:rPr>
              <a:t>педагогів–організаторів</a:t>
            </a:r>
            <a:r>
              <a:rPr lang="uk-UA" sz="2100" dirty="0" smtClean="0">
                <a:latin typeface="Arial Black" pitchFamily="34" charset="0"/>
              </a:rPr>
              <a:t> </a:t>
            </a:r>
            <a:r>
              <a:rPr lang="uk-UA" sz="2100" dirty="0" smtClean="0">
                <a:latin typeface="Arial Black" pitchFamily="34" charset="0"/>
              </a:rPr>
              <a:t>та заступників з виховної роботи  спеціалісти школи </a:t>
            </a:r>
            <a:r>
              <a:rPr lang="uk-UA" sz="2100" dirty="0" err="1" smtClean="0">
                <a:latin typeface="Arial Black" pitchFamily="34" charset="0"/>
              </a:rPr>
              <a:t>“Гармонія”</a:t>
            </a:r>
            <a:r>
              <a:rPr lang="uk-UA" sz="2100" dirty="0" smtClean="0">
                <a:latin typeface="Arial Black" pitchFamily="34" charset="0"/>
              </a:rPr>
              <a:t> із залученням спеціалістів з Київського університету та з Острозької академії провели  </a:t>
            </a:r>
            <a:r>
              <a:rPr lang="uk-UA" sz="2800" dirty="0" smtClean="0">
                <a:latin typeface="Arial Black" pitchFamily="34" charset="0"/>
              </a:rPr>
              <a:t>3</a:t>
            </a:r>
            <a:r>
              <a:rPr lang="uk-UA" sz="2100" dirty="0" smtClean="0">
                <a:latin typeface="Arial Black" pitchFamily="34" charset="0"/>
              </a:rPr>
              <a:t> семінари: </a:t>
            </a:r>
            <a:r>
              <a:rPr lang="uk-UA" sz="2100" b="1" i="1" dirty="0" err="1" smtClean="0">
                <a:solidFill>
                  <a:srgbClr val="FF0066"/>
                </a:solidFill>
              </a:rPr>
              <a:t>“Гендерна</a:t>
            </a:r>
            <a:r>
              <a:rPr lang="uk-UA" sz="2100" b="1" i="1" dirty="0" smtClean="0">
                <a:solidFill>
                  <a:srgbClr val="FF0066"/>
                </a:solidFill>
              </a:rPr>
              <a:t> </a:t>
            </a:r>
            <a:r>
              <a:rPr lang="uk-UA" sz="2100" b="1" i="1" dirty="0" smtClean="0">
                <a:solidFill>
                  <a:srgbClr val="FF0066"/>
                </a:solidFill>
              </a:rPr>
              <a:t>соціалізація (сім</a:t>
            </a:r>
            <a:r>
              <a:rPr lang="ru-RU" sz="2100" b="1" i="1" dirty="0" smtClean="0">
                <a:solidFill>
                  <a:srgbClr val="FF0066"/>
                </a:solidFill>
              </a:rPr>
              <a:t>’</a:t>
            </a:r>
            <a:r>
              <a:rPr lang="uk-UA" sz="2100" b="1" i="1" dirty="0" smtClean="0">
                <a:solidFill>
                  <a:srgbClr val="FF0066"/>
                </a:solidFill>
              </a:rPr>
              <a:t>я, школа</a:t>
            </a:r>
            <a:r>
              <a:rPr lang="uk-UA" sz="2100" b="1" i="1" dirty="0" smtClean="0">
                <a:solidFill>
                  <a:srgbClr val="FF0066"/>
                </a:solidFill>
              </a:rPr>
              <a:t>)”, </a:t>
            </a:r>
            <a:r>
              <a:rPr lang="uk-UA" sz="2100" b="1" i="1" dirty="0" err="1" smtClean="0">
                <a:solidFill>
                  <a:srgbClr val="FF0066"/>
                </a:solidFill>
              </a:rPr>
              <a:t>“</a:t>
            </a:r>
            <a:r>
              <a:rPr lang="uk-UA" sz="2100" b="1" i="1" dirty="0" err="1" smtClean="0">
                <a:solidFill>
                  <a:srgbClr val="FF0000"/>
                </a:solidFill>
              </a:rPr>
              <a:t>Квест</a:t>
            </a:r>
            <a:r>
              <a:rPr lang="uk-UA" sz="2100" b="1" i="1" dirty="0" smtClean="0">
                <a:solidFill>
                  <a:srgbClr val="FF0000"/>
                </a:solidFill>
              </a:rPr>
              <a:t> </a:t>
            </a:r>
            <a:r>
              <a:rPr lang="uk-UA" sz="2100" b="1" i="1" dirty="0" smtClean="0">
                <a:solidFill>
                  <a:srgbClr val="FF0000"/>
                </a:solidFill>
              </a:rPr>
              <a:t>як ефективна ігрова форма роботи в практиці </a:t>
            </a:r>
            <a:r>
              <a:rPr lang="uk-UA" sz="2100" b="1" i="1" dirty="0" err="1" smtClean="0">
                <a:solidFill>
                  <a:srgbClr val="FF0000"/>
                </a:solidFill>
              </a:rPr>
              <a:t>педагога-</a:t>
            </a:r>
            <a:r>
              <a:rPr lang="uk-UA" sz="2100" b="1" i="1" dirty="0" smtClean="0">
                <a:solidFill>
                  <a:srgbClr val="FF0000"/>
                </a:solidFill>
              </a:rPr>
              <a:t> організатора </a:t>
            </a:r>
            <a:r>
              <a:rPr lang="uk-UA" sz="2100" b="1" i="1" dirty="0" smtClean="0">
                <a:solidFill>
                  <a:srgbClr val="FF0000"/>
                </a:solidFill>
              </a:rPr>
              <a:t>та шкільного </a:t>
            </a:r>
            <a:r>
              <a:rPr lang="uk-UA" sz="2100" b="1" i="1" dirty="0" err="1" smtClean="0">
                <a:solidFill>
                  <a:srgbClr val="FF0000"/>
                </a:solidFill>
              </a:rPr>
              <a:t>психолога”</a:t>
            </a:r>
            <a:r>
              <a:rPr lang="uk-UA" sz="2100" b="1" i="1" dirty="0" smtClean="0">
                <a:solidFill>
                  <a:srgbClr val="FF0000"/>
                </a:solidFill>
              </a:rPr>
              <a:t>, </a:t>
            </a:r>
            <a:r>
              <a:rPr lang="uk-UA" sz="2100" b="1" i="1" dirty="0" err="1" smtClean="0">
                <a:solidFill>
                  <a:schemeClr val="bg2">
                    <a:lumMod val="50000"/>
                  </a:schemeClr>
                </a:solidFill>
              </a:rPr>
              <a:t>“Використання</a:t>
            </a:r>
            <a:r>
              <a:rPr lang="uk-UA" sz="2100" b="1" i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uk-UA" sz="2100" b="1" i="1" dirty="0" smtClean="0">
                <a:solidFill>
                  <a:schemeClr val="bg2">
                    <a:lumMod val="50000"/>
                  </a:schemeClr>
                </a:solidFill>
              </a:rPr>
              <a:t>сугестивних методик в навчально-виховному </a:t>
            </a:r>
            <a:r>
              <a:rPr lang="uk-UA" sz="2100" b="1" i="1" dirty="0" err="1" smtClean="0">
                <a:solidFill>
                  <a:schemeClr val="bg2">
                    <a:lumMod val="50000"/>
                  </a:schemeClr>
                </a:solidFill>
              </a:rPr>
              <a:t>процесі”</a:t>
            </a:r>
            <a:r>
              <a:rPr lang="uk-UA" sz="2100" b="1" i="1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uk-UA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endParaRPr lang="uk-UA" dirty="0">
              <a:latin typeface="Arial Black" pitchFamily="34" charset="0"/>
            </a:endParaRPr>
          </a:p>
        </p:txBody>
      </p:sp>
      <p:pic>
        <p:nvPicPr>
          <p:cNvPr id="1030" name="Picture 6" descr="d:\Users\user\Desktop\IMG_24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19007">
            <a:off x="270019" y="1202803"/>
            <a:ext cx="3429948" cy="2572461"/>
          </a:xfrm>
          <a:prstGeom prst="rect">
            <a:avLst/>
          </a:prstGeom>
          <a:noFill/>
        </p:spPr>
      </p:pic>
      <p:pic>
        <p:nvPicPr>
          <p:cNvPr id="1026" name="Picture 2" descr="d:\Users\user\Desktop\Новая папка\WP_20160303_12_13_02_P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58744">
            <a:off x="5515526" y="1158789"/>
            <a:ext cx="3379844" cy="2309166"/>
          </a:xfrm>
          <a:prstGeom prst="rect">
            <a:avLst/>
          </a:prstGeom>
          <a:noFill/>
        </p:spPr>
      </p:pic>
      <p:pic>
        <p:nvPicPr>
          <p:cNvPr id="1031" name="Picture 7" descr="d:\Users\user\Desktop\IMG_24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3676" y="2426208"/>
            <a:ext cx="2783685" cy="2300536"/>
          </a:xfrm>
          <a:prstGeom prst="rect">
            <a:avLst/>
          </a:prstGeom>
          <a:noFill/>
        </p:spPr>
      </p:pic>
      <p:pic>
        <p:nvPicPr>
          <p:cNvPr id="8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124857"/>
            <a:ext cx="1460343" cy="1618218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uk-UA" dirty="0" smtClean="0">
                <a:latin typeface="Times New Roman" pitchFamily="18" charset="0"/>
              </a:rPr>
              <a:t>    </a:t>
            </a:r>
            <a:endParaRPr lang="ru-RU" dirty="0" smtClean="0">
              <a:latin typeface="Times New Roman" pitchFamily="18" charset="0"/>
            </a:endParaRPr>
          </a:p>
        </p:txBody>
      </p:sp>
      <p:sp>
        <p:nvSpPr>
          <p:cNvPr id="14" name="Подзаголовок 13"/>
          <p:cNvSpPr>
            <a:spLocks noGrp="1"/>
          </p:cNvSpPr>
          <p:nvPr>
            <p:ph type="subTitle" idx="1"/>
          </p:nvPr>
        </p:nvSpPr>
        <p:spPr>
          <a:xfrm>
            <a:off x="1083212" y="1371600"/>
            <a:ext cx="8060788" cy="1410788"/>
          </a:xfrm>
        </p:spPr>
        <p:txBody>
          <a:bodyPr>
            <a:normAutofit fontScale="92500"/>
          </a:bodyPr>
          <a:lstStyle/>
          <a:p>
            <a:pPr lvl="0"/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Закони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 </a:t>
            </a:r>
            <a:r>
              <a:rPr lang="ru-RU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освіту</a:t>
            </a: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2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2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23.05.1991р. №1060-ХІІ</a:t>
            </a:r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2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 </a:t>
            </a:r>
            <a:r>
              <a:rPr lang="ru-RU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загальну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середню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освіту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2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2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13.05.1999 р. №651-ХІ</a:t>
            </a:r>
            <a:r>
              <a:rPr lang="en-US" sz="22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endParaRPr lang="ru-RU" sz="1500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067951" y="2769326"/>
            <a:ext cx="683689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Укази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Президента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algn="just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«Про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аціональну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стратегію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Україні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період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до 2021 року»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25.06.2013 р.</a:t>
            </a:r>
          </a:p>
          <a:p>
            <a:pPr lvl="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№ №344/2013</a:t>
            </a:r>
          </a:p>
          <a:p>
            <a:pPr marL="0" indent="0" algn="just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Постанови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Кабінету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Міністрів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algn="just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Державний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стандарт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початкової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загальної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lvl="0" algn="just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20.04.2011 р. №462</a:t>
            </a:r>
          </a:p>
          <a:p>
            <a:pPr lvl="0" algn="just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«Про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затвердження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Державного стандарту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базової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повної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загальної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середньої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14.01.2011р. № 24</a:t>
            </a:r>
          </a:p>
          <a:p>
            <a:pPr lvl="0" algn="just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«Про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затвердження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Положення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загальноосвітній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навчальний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заклад»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27.08.2010 р. № 778</a:t>
            </a:r>
            <a:endParaRPr lang="ru-RU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1555845" y="232012"/>
            <a:ext cx="5172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3200" b="1" dirty="0" smtClean="0">
                <a:solidFill>
                  <a:srgbClr val="801244"/>
                </a:solidFill>
                <a:latin typeface="Times New Roman" pitchFamily="18" charset="0"/>
                <a:cs typeface="Times New Roman" pitchFamily="18" charset="0"/>
              </a:rPr>
              <a:t>Нормативна база</a:t>
            </a:r>
            <a:endParaRPr lang="ru-RU" sz="3200" b="1" dirty="0">
              <a:solidFill>
                <a:srgbClr val="80124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7524" y="200025"/>
            <a:ext cx="1712176" cy="1897275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5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00"/>
                            </p:stCondLst>
                            <p:childTnLst>
                              <p:par>
                                <p:cTn id="17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300"/>
                            </p:stCondLst>
                            <p:childTnLst>
                              <p:par>
                                <p:cTn id="2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6430" y="1"/>
            <a:ext cx="7350370" cy="703384"/>
          </a:xfrm>
          <a:solidFill>
            <a:srgbClr val="CCFF33"/>
          </a:solidFill>
        </p:spPr>
        <p:txBody>
          <a:bodyPr/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Структура </a:t>
            </a:r>
            <a:r>
              <a:rPr lang="uk-UA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внутрішкільного</a:t>
            </a:r>
            <a: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контролю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6222959" y="1938822"/>
            <a:ext cx="2661314" cy="504967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uk-UA" sz="1800" dirty="0" smtClean="0">
                <a:cs typeface="Times New Roman" pitchFamily="18" charset="0"/>
              </a:rPr>
              <a:t>Педагогічна рада</a:t>
            </a:r>
            <a:endParaRPr lang="ru-RU" sz="1800" dirty="0">
              <a:cs typeface="Times New Roman" pitchFamily="18" charset="0"/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6305266" y="3840885"/>
            <a:ext cx="2606722" cy="518614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Методичні оперативки</a:t>
            </a:r>
            <a:endParaRPr lang="ru-RU" dirty="0"/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353549" y="2350826"/>
            <a:ext cx="2744493" cy="500066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Епізодичний</a:t>
            </a:r>
            <a:endParaRPr lang="ru-RU" dirty="0"/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323557" y="1110141"/>
            <a:ext cx="2733336" cy="486647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Форми контролю</a:t>
            </a:r>
            <a:endParaRPr lang="ru-RU" dirty="0"/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6258019" y="3186632"/>
            <a:ext cx="2674961" cy="559559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Наради при директорові</a:t>
            </a:r>
            <a:endParaRPr lang="ru-RU" dirty="0"/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6214191" y="1232970"/>
            <a:ext cx="2643206" cy="513943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Форма узагальнення</a:t>
            </a:r>
            <a:endParaRPr lang="ru-RU" dirty="0"/>
          </a:p>
        </p:txBody>
      </p:sp>
      <p:sp>
        <p:nvSpPr>
          <p:cNvPr id="20" name="Блок-схема: альтернативный процесс 19"/>
          <p:cNvSpPr/>
          <p:nvPr/>
        </p:nvSpPr>
        <p:spPr>
          <a:xfrm>
            <a:off x="3038623" y="682389"/>
            <a:ext cx="3225228" cy="532262"/>
          </a:xfrm>
          <a:prstGeom prst="flowChartAlternateProcess">
            <a:avLst/>
          </a:prstGeom>
          <a:solidFill>
            <a:srgbClr val="FF66C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Контроль і керівництво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>
            <a:off x="314881" y="1725304"/>
            <a:ext cx="2783161" cy="500066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Фронтальний</a:t>
            </a:r>
            <a:endParaRPr lang="ru-RU" dirty="0"/>
          </a:p>
        </p:txBody>
      </p:sp>
      <p:sp>
        <p:nvSpPr>
          <p:cNvPr id="22" name="Блок-схема: альтернативный процесс 21"/>
          <p:cNvSpPr/>
          <p:nvPr/>
        </p:nvSpPr>
        <p:spPr>
          <a:xfrm>
            <a:off x="380845" y="3046862"/>
            <a:ext cx="2799083" cy="500066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Класно-узагальнюючий</a:t>
            </a:r>
            <a:endParaRPr lang="ru-RU" dirty="0"/>
          </a:p>
        </p:txBody>
      </p:sp>
      <p:sp>
        <p:nvSpPr>
          <p:cNvPr id="23" name="Блок-схема: альтернативный процесс 22"/>
          <p:cNvSpPr/>
          <p:nvPr/>
        </p:nvSpPr>
        <p:spPr>
          <a:xfrm>
            <a:off x="380845" y="3688307"/>
            <a:ext cx="2826379" cy="500066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Вибірковий</a:t>
            </a:r>
            <a:endParaRPr lang="ru-RU" dirty="0"/>
          </a:p>
        </p:txBody>
      </p:sp>
      <p:sp>
        <p:nvSpPr>
          <p:cNvPr id="24" name="Блок-схема: альтернативный процесс 23"/>
          <p:cNvSpPr/>
          <p:nvPr/>
        </p:nvSpPr>
        <p:spPr>
          <a:xfrm>
            <a:off x="394493" y="4275160"/>
            <a:ext cx="2785435" cy="500066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Персональний</a:t>
            </a:r>
            <a:endParaRPr lang="ru-RU" dirty="0"/>
          </a:p>
        </p:txBody>
      </p:sp>
      <p:sp>
        <p:nvSpPr>
          <p:cNvPr id="25" name="Блок-схема: альтернативный процесс 24"/>
          <p:cNvSpPr/>
          <p:nvPr/>
        </p:nvSpPr>
        <p:spPr>
          <a:xfrm>
            <a:off x="3139405" y="1286300"/>
            <a:ext cx="2975212" cy="500066"/>
          </a:xfrm>
          <a:prstGeom prst="flowChartAlternateProcess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err="1" smtClean="0"/>
              <a:t>Об</a:t>
            </a:r>
            <a:r>
              <a:rPr lang="uk-UA" dirty="0" err="1" smtClean="0">
                <a:latin typeface="Century Schoolbook"/>
              </a:rPr>
              <a:t>′</a:t>
            </a:r>
            <a:r>
              <a:rPr lang="uk-UA" dirty="0" err="1" smtClean="0"/>
              <a:t>єкти</a:t>
            </a:r>
            <a:r>
              <a:rPr lang="uk-UA" dirty="0" smtClean="0"/>
              <a:t> контролю</a:t>
            </a:r>
            <a:endParaRPr lang="ru-RU" dirty="0"/>
          </a:p>
        </p:txBody>
      </p:sp>
      <p:sp>
        <p:nvSpPr>
          <p:cNvPr id="26" name="Блок-схема: альтернативный процесс 25"/>
          <p:cNvSpPr/>
          <p:nvPr/>
        </p:nvSpPr>
        <p:spPr>
          <a:xfrm>
            <a:off x="3446001" y="1899314"/>
            <a:ext cx="2438458" cy="484494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Навчально-виховний процес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Блок-схема: альтернативный процесс 26"/>
          <p:cNvSpPr/>
          <p:nvPr/>
        </p:nvSpPr>
        <p:spPr>
          <a:xfrm>
            <a:off x="3446001" y="2568054"/>
            <a:ext cx="2438458" cy="484494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Методична робота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Блок-схема: альтернативный процесс 27"/>
          <p:cNvSpPr/>
          <p:nvPr/>
        </p:nvSpPr>
        <p:spPr>
          <a:xfrm>
            <a:off x="3486945" y="3189027"/>
            <a:ext cx="2438458" cy="484494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Виховна робота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Блок-схема: альтернативный процесс 28"/>
          <p:cNvSpPr/>
          <p:nvPr/>
        </p:nvSpPr>
        <p:spPr>
          <a:xfrm>
            <a:off x="3473297" y="3796351"/>
            <a:ext cx="2438458" cy="484494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Охорона праці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Блок-схема: альтернативный процесс 29"/>
          <p:cNvSpPr/>
          <p:nvPr/>
        </p:nvSpPr>
        <p:spPr>
          <a:xfrm>
            <a:off x="3473296" y="4383206"/>
            <a:ext cx="2438458" cy="484494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Господарська діяльність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Блок-схема: альтернативный процесс 30"/>
          <p:cNvSpPr/>
          <p:nvPr/>
        </p:nvSpPr>
        <p:spPr>
          <a:xfrm>
            <a:off x="3473297" y="4970059"/>
            <a:ext cx="2438458" cy="484494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Гурткова робота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Блок-схема: альтернативный процесс 31"/>
          <p:cNvSpPr/>
          <p:nvPr/>
        </p:nvSpPr>
        <p:spPr>
          <a:xfrm>
            <a:off x="3486945" y="5515971"/>
            <a:ext cx="2438458" cy="484494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Шкільна документація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Блок-схема: альтернативный процесс 32"/>
          <p:cNvSpPr/>
          <p:nvPr/>
        </p:nvSpPr>
        <p:spPr>
          <a:xfrm>
            <a:off x="3500593" y="6086903"/>
            <a:ext cx="2438458" cy="484494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ГПД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Блок-схема: альтернативный процесс 33"/>
          <p:cNvSpPr/>
          <p:nvPr/>
        </p:nvSpPr>
        <p:spPr>
          <a:xfrm>
            <a:off x="6252949" y="2571444"/>
            <a:ext cx="2715904" cy="516339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Шкільні методичні </a:t>
            </a:r>
            <a:r>
              <a:rPr lang="uk-UA" dirty="0" err="1" smtClean="0"/>
              <a:t>об</a:t>
            </a:r>
            <a:r>
              <a:rPr lang="uk-UA" dirty="0" err="1" smtClean="0">
                <a:latin typeface="Century Schoolbook"/>
              </a:rPr>
              <a:t>′</a:t>
            </a:r>
            <a:r>
              <a:rPr lang="uk-UA" dirty="0" err="1" smtClean="0"/>
              <a:t>єднання</a:t>
            </a:r>
            <a:endParaRPr lang="ru-RU" dirty="0"/>
          </a:p>
        </p:txBody>
      </p:sp>
      <p:sp>
        <p:nvSpPr>
          <p:cNvPr id="35" name="Блок-схема: альтернативный процесс 34"/>
          <p:cNvSpPr/>
          <p:nvPr/>
        </p:nvSpPr>
        <p:spPr>
          <a:xfrm>
            <a:off x="6252950" y="4468844"/>
            <a:ext cx="2715904" cy="428628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Накази</a:t>
            </a:r>
            <a:endParaRPr lang="ru-RU" dirty="0"/>
          </a:p>
        </p:txBody>
      </p:sp>
      <p:pic>
        <p:nvPicPr>
          <p:cNvPr id="38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00850" y="5077857"/>
            <a:ext cx="1460343" cy="1618218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0"/>
                            </p:stCondLst>
                            <p:childTnLst>
                              <p:par>
                                <p:cTn id="8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500"/>
                            </p:stCondLst>
                            <p:childTnLst>
                              <p:par>
                                <p:cTn id="93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500"/>
                            </p:stCondLst>
                            <p:childTnLst>
                              <p:par>
                                <p:cTn id="104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6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6" grpId="0" animBg="1"/>
      <p:bldP spid="7" grpId="0" animBg="1"/>
      <p:bldP spid="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Users\админ\Desktop\семінар\3  навчання\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8015" y="404664"/>
            <a:ext cx="3898336" cy="292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Users\админ\Desktop\семінар\3  навчання\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7" y="1029504"/>
            <a:ext cx="3931481" cy="294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D:\Users\админ\Desktop\семінар\3  навчання\1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307" y="4047744"/>
            <a:ext cx="3421783" cy="256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Users\админ\Desktop\семінар\3  навчання\IMG_10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4288" y="4072867"/>
            <a:ext cx="3430528" cy="257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D:\Users\админ\Desktop\семінар\3  навчання\DSC0308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96649">
            <a:off x="3349752" y="2314050"/>
            <a:ext cx="2852928" cy="214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365760" y="0"/>
            <a:ext cx="5151120" cy="929640"/>
          </a:xfrm>
          <a:prstGeom prst="roundRect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atin typeface="Arial Black" pitchFamily="34" charset="0"/>
              </a:rPr>
              <a:t>Організація навчально-виховного  процесу </a:t>
            </a:r>
            <a:endParaRPr lang="uk-UA" sz="2800" b="1" dirty="0">
              <a:latin typeface="Arial Black" pitchFamily="34" charset="0"/>
            </a:endParaRPr>
          </a:p>
        </p:txBody>
      </p:sp>
      <p:pic>
        <p:nvPicPr>
          <p:cNvPr id="11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86425" y="47625"/>
            <a:ext cx="1460343" cy="16182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1197684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Users\админ\Desktop\семінар\3  навчання\IMG_01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61966"/>
            <a:ext cx="3744416" cy="210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Users\админ\Desktop\семінар\3  навчання\IMG_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8066" y="332656"/>
            <a:ext cx="3666230" cy="206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Users\админ\Desktop\семінар\3  навчання\IMG_04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8812" y="520699"/>
            <a:ext cx="3463148" cy="259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:\Users\админ\Desktop\семінар\3  навчання\IMG_09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1373" y="4001333"/>
            <a:ext cx="3337465" cy="250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Users\админ\Desktop\семінар\3  навчання\IMG_02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1103" y="2076001"/>
            <a:ext cx="3314275" cy="24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34225" y="2448957"/>
            <a:ext cx="1365093" cy="1512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11101084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229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441" y="1"/>
            <a:ext cx="4632959" cy="548640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rgbClr val="801244"/>
                </a:solidFill>
                <a:latin typeface="Times New Roman" pitchFamily="18" charset="0"/>
                <a:cs typeface="Times New Roman" pitchFamily="18" charset="0"/>
              </a:rPr>
              <a:t>Навчально-виховна робота</a:t>
            </a:r>
            <a:endParaRPr lang="ru-RU" sz="2800" b="1" dirty="0">
              <a:solidFill>
                <a:srgbClr val="80124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23"/>
          <p:cNvSpPr txBox="1">
            <a:spLocks noChangeArrowheads="1"/>
          </p:cNvSpPr>
          <p:nvPr/>
        </p:nvSpPr>
        <p:spPr bwMode="auto">
          <a:xfrm>
            <a:off x="4164037" y="487680"/>
            <a:ext cx="3094891" cy="52322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Предметні тижні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Users\user\Desktop\Новая папка\IMG_31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8045" y="1092020"/>
            <a:ext cx="2610739" cy="1956806"/>
          </a:xfrm>
          <a:prstGeom prst="rect">
            <a:avLst/>
          </a:prstGeom>
          <a:noFill/>
        </p:spPr>
      </p:pic>
      <p:pic>
        <p:nvPicPr>
          <p:cNvPr id="2051" name="Picture 3" descr="d:\Users\user\Desktop\Новая папка\IMG_20150527_1659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175" y="731900"/>
            <a:ext cx="3462019" cy="259651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827776" y="2974848"/>
            <a:ext cx="3005566" cy="369332"/>
          </a:xfrm>
          <a:prstGeom prst="rect">
            <a:avLst/>
          </a:prstGeom>
          <a:solidFill>
            <a:srgbClr val="CCCC00"/>
          </a:solidFill>
        </p:spPr>
        <p:txBody>
          <a:bodyPr wrap="none" rtlCol="0">
            <a:spAutoFit/>
          </a:bodyPr>
          <a:lstStyle/>
          <a:p>
            <a:r>
              <a:rPr lang="uk-UA" b="1" dirty="0" smtClean="0"/>
              <a:t>Тиждень історії та права</a:t>
            </a:r>
            <a:endParaRPr lang="uk-UA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33984" y="3267456"/>
            <a:ext cx="3727752" cy="369332"/>
          </a:xfrm>
          <a:prstGeom prst="rect">
            <a:avLst/>
          </a:prstGeom>
          <a:solidFill>
            <a:srgbClr val="CCCC00"/>
          </a:solidFill>
        </p:spPr>
        <p:txBody>
          <a:bodyPr wrap="none" rtlCol="0">
            <a:spAutoFit/>
          </a:bodyPr>
          <a:lstStyle/>
          <a:p>
            <a:r>
              <a:rPr lang="uk-UA" b="1" dirty="0" smtClean="0"/>
              <a:t>Тиждень природознавчих наук</a:t>
            </a:r>
            <a:endParaRPr lang="uk-UA" b="1" dirty="0"/>
          </a:p>
        </p:txBody>
      </p:sp>
      <p:pic>
        <p:nvPicPr>
          <p:cNvPr id="11" name="Picture 8" descr="D:\Users\админ\Desktop\семінар\6  традиції\слідами Холмс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4801" y="3533503"/>
            <a:ext cx="3725359" cy="27948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181600" y="6230112"/>
            <a:ext cx="4076309" cy="369332"/>
          </a:xfrm>
          <a:prstGeom prst="rect">
            <a:avLst/>
          </a:prstGeom>
          <a:solidFill>
            <a:srgbClr val="CCCC00"/>
          </a:solidFill>
        </p:spPr>
        <p:txBody>
          <a:bodyPr wrap="none" rtlCol="0">
            <a:spAutoFit/>
          </a:bodyPr>
          <a:lstStyle/>
          <a:p>
            <a:r>
              <a:rPr lang="uk-UA" b="1" dirty="0" smtClean="0"/>
              <a:t>Літературно-мистецький тиждень</a:t>
            </a:r>
            <a:endParaRPr lang="uk-UA" b="1" dirty="0"/>
          </a:p>
        </p:txBody>
      </p:sp>
      <p:pic>
        <p:nvPicPr>
          <p:cNvPr id="13" name="Picture 5" descr="D:\Users\админ\Desktop\семінар\3  навчання\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51790">
            <a:off x="569210" y="3928412"/>
            <a:ext cx="1786750" cy="237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D:\Users\админ\Desktop\семінар\3  навчання\IMG_20141203_1403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99912">
            <a:off x="2944815" y="3904238"/>
            <a:ext cx="1885770" cy="251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743456" y="5998464"/>
            <a:ext cx="1866665" cy="369332"/>
          </a:xfrm>
          <a:prstGeom prst="rect">
            <a:avLst/>
          </a:prstGeom>
          <a:solidFill>
            <a:srgbClr val="CCCC00"/>
          </a:solidFill>
        </p:spPr>
        <p:txBody>
          <a:bodyPr wrap="none" rtlCol="0">
            <a:spAutoFit/>
          </a:bodyPr>
          <a:lstStyle/>
          <a:p>
            <a:r>
              <a:rPr lang="uk-UA" b="1" dirty="0" smtClean="0"/>
              <a:t>Тиждень сміху</a:t>
            </a:r>
            <a:endParaRPr lang="uk-UA" b="1" dirty="0"/>
          </a:p>
        </p:txBody>
      </p:sp>
      <p:pic>
        <p:nvPicPr>
          <p:cNvPr id="17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6250" y="1258332"/>
            <a:ext cx="1460343" cy="1618218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10" grpId="0" animBg="1"/>
      <p:bldP spid="12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Users\user\Desktop\IMG_33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" y="3398226"/>
            <a:ext cx="4114800" cy="3087029"/>
          </a:xfrm>
          <a:prstGeom prst="rect">
            <a:avLst/>
          </a:prstGeom>
          <a:noFill/>
        </p:spPr>
      </p:pic>
      <p:pic>
        <p:nvPicPr>
          <p:cNvPr id="6148" name="Picture 4" descr="d:\Users\user\Desktop\IMG_2887.JPG"/>
          <p:cNvPicPr>
            <a:picLocks noChangeAspect="1" noChangeArrowheads="1"/>
          </p:cNvPicPr>
          <p:nvPr/>
        </p:nvPicPr>
        <p:blipFill>
          <a:blip r:embed="rId3" cstate="print"/>
          <a:srcRect b="24049"/>
          <a:stretch>
            <a:fillRect/>
          </a:stretch>
        </p:blipFill>
        <p:spPr bwMode="auto">
          <a:xfrm>
            <a:off x="5242559" y="259714"/>
            <a:ext cx="3717713" cy="2117726"/>
          </a:xfrm>
          <a:prstGeom prst="rect">
            <a:avLst/>
          </a:prstGeom>
          <a:noFill/>
        </p:spPr>
      </p:pic>
      <p:pic>
        <p:nvPicPr>
          <p:cNvPr id="6150" name="Picture 6" descr="d:\Users\user\Desktop\DSC_04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28" y="1857607"/>
            <a:ext cx="2556192" cy="1702204"/>
          </a:xfrm>
          <a:prstGeom prst="rect">
            <a:avLst/>
          </a:prstGeom>
          <a:noFill/>
        </p:spPr>
      </p:pic>
      <p:pic>
        <p:nvPicPr>
          <p:cNvPr id="10242" name="Picture 2" descr="d:\Users\user\Desktop\WP_20160317_15_15_43_Pro.jpg"/>
          <p:cNvPicPr>
            <a:picLocks noChangeAspect="1" noChangeArrowheads="1"/>
          </p:cNvPicPr>
          <p:nvPr/>
        </p:nvPicPr>
        <p:blipFill>
          <a:blip r:embed="rId5" cstate="print"/>
          <a:srcRect l="10280" r="6097"/>
          <a:stretch>
            <a:fillRect/>
          </a:stretch>
        </p:blipFill>
        <p:spPr bwMode="auto">
          <a:xfrm>
            <a:off x="4434840" y="3672840"/>
            <a:ext cx="4389120" cy="2956560"/>
          </a:xfrm>
          <a:prstGeom prst="rect">
            <a:avLst/>
          </a:prstGeom>
          <a:noFill/>
        </p:spPr>
      </p:pic>
      <p:pic>
        <p:nvPicPr>
          <p:cNvPr id="10243" name="Picture 3" descr="d:\Users\user\Desktop\презентація\Новая папка\IMG_0687.JPG"/>
          <p:cNvPicPr>
            <a:picLocks noChangeAspect="1" noChangeArrowheads="1"/>
          </p:cNvPicPr>
          <p:nvPr/>
        </p:nvPicPr>
        <p:blipFill>
          <a:blip r:embed="rId6" cstate="print"/>
          <a:srcRect l="12775" t="18298" r="7811"/>
          <a:stretch>
            <a:fillRect/>
          </a:stretch>
        </p:blipFill>
        <p:spPr bwMode="auto">
          <a:xfrm>
            <a:off x="320040" y="213360"/>
            <a:ext cx="3901440" cy="300069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754880" y="3733801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  <a:latin typeface="Arial Black" pitchFamily="34" charset="0"/>
              </a:rPr>
              <a:t>Шевченківські дні</a:t>
            </a:r>
            <a:endParaRPr lang="uk-UA" sz="28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30240" y="228600"/>
            <a:ext cx="323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FF0000"/>
                </a:solidFill>
                <a:latin typeface="Arial Black" pitchFamily="34" charset="0"/>
              </a:rPr>
              <a:t>Літературні читання</a:t>
            </a:r>
            <a:endParaRPr lang="uk-UA" sz="2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1930" y="2453640"/>
            <a:ext cx="4206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FFC000"/>
                </a:solidFill>
                <a:latin typeface="Arial Black" pitchFamily="34" charset="0"/>
              </a:rPr>
              <a:t>День культури народів світу</a:t>
            </a:r>
            <a:endParaRPr lang="uk-UA" sz="2400" b="1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6275" y="3307080"/>
            <a:ext cx="3543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solidFill>
                  <a:srgbClr val="002060"/>
                </a:solidFill>
                <a:latin typeface="Arial Black" pitchFamily="34" charset="0"/>
              </a:rPr>
              <a:t>Урок пам</a:t>
            </a:r>
            <a:r>
              <a:rPr lang="uk-UA" sz="2400" b="1" dirty="0" smtClean="0">
                <a:solidFill>
                  <a:srgbClr val="002060"/>
                </a:solidFill>
                <a:latin typeface="Arial Black" pitchFamily="34" charset="0"/>
                <a:cs typeface="Times New Roman"/>
              </a:rPr>
              <a:t>'</a:t>
            </a:r>
            <a:r>
              <a:rPr lang="uk-UA" sz="2400" b="1" dirty="0" smtClean="0">
                <a:solidFill>
                  <a:srgbClr val="002060"/>
                </a:solidFill>
                <a:latin typeface="Arial Black" pitchFamily="34" charset="0"/>
              </a:rPr>
              <a:t>яті </a:t>
            </a:r>
          </a:p>
          <a:p>
            <a:pPr algn="r"/>
            <a:r>
              <a:rPr lang="uk-UA" sz="2400" b="1" dirty="0" smtClean="0">
                <a:solidFill>
                  <a:srgbClr val="002060"/>
                </a:solidFill>
                <a:latin typeface="Arial Black" pitchFamily="34" charset="0"/>
              </a:rPr>
              <a:t> до </a:t>
            </a:r>
            <a:r>
              <a:rPr lang="uk-UA" sz="2400" b="1" dirty="0" smtClean="0">
                <a:solidFill>
                  <a:srgbClr val="002060"/>
                </a:solidFill>
                <a:latin typeface="Arial Black" pitchFamily="34" charset="0"/>
              </a:rPr>
              <a:t>визволення</a:t>
            </a:r>
            <a:r>
              <a:rPr lang="en-US" sz="2400" b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uk-UA" sz="2400" b="1" dirty="0" smtClean="0">
                <a:solidFill>
                  <a:srgbClr val="002060"/>
                </a:solidFill>
                <a:latin typeface="Arial Black" pitchFamily="34" charset="0"/>
              </a:rPr>
              <a:t>Хмельниччини</a:t>
            </a:r>
            <a:endParaRPr lang="uk-UA" sz="24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12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19576" y="160893"/>
            <a:ext cx="1409700" cy="1562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73104538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72529" y="274638"/>
            <a:ext cx="4515729" cy="75230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Соціально-психологічний</a:t>
            </a:r>
            <a:b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супровід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429065" y="1228509"/>
            <a:ext cx="4040188" cy="436728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Практичний психолог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2"/>
          </p:nvPr>
        </p:nvSpPr>
        <p:spPr>
          <a:xfrm>
            <a:off x="457200" y="1691693"/>
            <a:ext cx="4040188" cy="4870569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uk-UA" sz="1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Психодіагностичні</a:t>
            </a:r>
            <a:r>
              <a:rPr lang="uk-UA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дослідження </a:t>
            </a:r>
            <a:endParaRPr lang="ru-RU" sz="1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Психологічне консультування  </a:t>
            </a:r>
            <a:endParaRPr lang="ru-RU" sz="1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Корекційно-відновлювальна</a:t>
            </a:r>
            <a:r>
              <a:rPr lang="uk-UA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та розвивальна робота </a:t>
            </a:r>
            <a:endParaRPr lang="ru-RU" sz="1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Психологічна просвіта</a:t>
            </a:r>
            <a:endParaRPr lang="ru-RU" sz="1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Психолого-педагогічні семінари </a:t>
            </a:r>
            <a:endParaRPr lang="ru-RU" sz="1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Педагогічні консиліуми </a:t>
            </a:r>
            <a:endParaRPr lang="ru-RU" sz="1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Лекторій для батьків</a:t>
            </a:r>
            <a:endParaRPr lang="ru-RU" sz="1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Виховні години для учнів</a:t>
            </a:r>
          </a:p>
          <a:p>
            <a:r>
              <a:rPr lang="uk-UA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Тиждень психології</a:t>
            </a:r>
          </a:p>
          <a:p>
            <a:r>
              <a:rPr lang="uk-UA" sz="1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Зв</a:t>
            </a:r>
            <a:r>
              <a:rPr lang="uk-UA" sz="1600" b="1" dirty="0" err="1" smtClean="0">
                <a:solidFill>
                  <a:srgbClr val="7030A0"/>
                </a:solidFill>
                <a:latin typeface="Century Schoolbook"/>
                <a:cs typeface="Times New Roman" pitchFamily="18" charset="0"/>
              </a:rPr>
              <a:t>′</a:t>
            </a:r>
            <a:r>
              <a:rPr lang="uk-UA" sz="1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язки</a:t>
            </a:r>
            <a:r>
              <a:rPr lang="uk-UA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з громадськістю</a:t>
            </a:r>
          </a:p>
          <a:p>
            <a:r>
              <a:rPr lang="uk-UA" sz="1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Квести</a:t>
            </a:r>
            <a:r>
              <a:rPr lang="uk-UA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для різних категорій учнів</a:t>
            </a:r>
          </a:p>
          <a:p>
            <a:r>
              <a:rPr lang="uk-UA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Профілактична робота</a:t>
            </a:r>
          </a:p>
          <a:p>
            <a:r>
              <a:rPr lang="uk-UA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Соціометричні дослідження</a:t>
            </a:r>
          </a:p>
          <a:p>
            <a:endParaRPr lang="uk-UA" sz="1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d:\Users\user\Desktop\IMG_67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8385" y="1610749"/>
            <a:ext cx="3882684" cy="2912013"/>
          </a:xfrm>
          <a:prstGeom prst="rect">
            <a:avLst/>
          </a:prstGeom>
          <a:noFill/>
        </p:spPr>
      </p:pic>
      <p:pic>
        <p:nvPicPr>
          <p:cNvPr id="1031" name="Picture 7" descr="d:\Users\user\Desktop\IMG_67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1332" y="4335999"/>
            <a:ext cx="3362668" cy="2522001"/>
          </a:xfrm>
          <a:prstGeom prst="rect">
            <a:avLst/>
          </a:prstGeom>
          <a:noFill/>
        </p:spPr>
      </p:pic>
      <p:pic>
        <p:nvPicPr>
          <p:cNvPr id="1029" name="Picture 5" descr="d:\Users\user\Desktop\IMG_54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2688" y="0"/>
            <a:ext cx="2151312" cy="2868418"/>
          </a:xfrm>
          <a:prstGeom prst="rect">
            <a:avLst/>
          </a:prstGeom>
          <a:noFill/>
        </p:spPr>
      </p:pic>
      <p:pic>
        <p:nvPicPr>
          <p:cNvPr id="9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9076" y="28575"/>
            <a:ext cx="1409700" cy="15621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1" y="218364"/>
            <a:ext cx="6980829" cy="1119117"/>
          </a:xfrm>
        </p:spPr>
        <p:txBody>
          <a:bodyPr>
            <a:normAutofit fontScale="90000"/>
          </a:bodyPr>
          <a:lstStyle/>
          <a:p>
            <a:pPr marL="838200" indent="-838200">
              <a:lnSpc>
                <a:spcPct val="90000"/>
              </a:lnSpc>
              <a:buClr>
                <a:schemeClr val="accent2"/>
              </a:buClr>
            </a:pPr>
            <a:r>
              <a:rPr lang="uk-UA" sz="2000" b="1" dirty="0" smtClean="0">
                <a:latin typeface="Times New Roman" pitchFamily="18" charset="0"/>
              </a:rPr>
              <a:t/>
            </a:r>
            <a:br>
              <a:rPr lang="uk-UA" sz="2000" b="1" dirty="0" smtClean="0">
                <a:latin typeface="Times New Roman" pitchFamily="18" charset="0"/>
              </a:rPr>
            </a:br>
            <a:r>
              <a:rPr lang="uk-UA" sz="2000" b="1" dirty="0" smtClean="0">
                <a:latin typeface="Times New Roman" pitchFamily="18" charset="0"/>
              </a:rPr>
              <a:t/>
            </a:r>
            <a:br>
              <a:rPr lang="uk-UA" sz="2000" b="1" dirty="0" smtClean="0">
                <a:latin typeface="Times New Roman" pitchFamily="18" charset="0"/>
              </a:rPr>
            </a:br>
            <a:r>
              <a:rPr lang="uk-UA" sz="2000" b="1" dirty="0" smtClean="0">
                <a:latin typeface="Times New Roman" pitchFamily="18" charset="0"/>
              </a:rPr>
              <a:t/>
            </a:r>
            <a:br>
              <a:rPr lang="uk-UA" sz="2000" b="1" dirty="0" smtClean="0">
                <a:latin typeface="Times New Roman" pitchFamily="18" charset="0"/>
              </a:rPr>
            </a:br>
            <a:r>
              <a:rPr lang="uk-UA" sz="2000" b="1" dirty="0" smtClean="0">
                <a:latin typeface="Times New Roman" pitchFamily="18" charset="0"/>
              </a:rPr>
              <a:t/>
            </a:r>
            <a:br>
              <a:rPr lang="uk-UA" sz="2000" b="1" dirty="0" smtClean="0">
                <a:latin typeface="Times New Roman" pitchFamily="18" charset="0"/>
              </a:rPr>
            </a:br>
            <a:r>
              <a:rPr lang="uk-UA" sz="2000" b="1" dirty="0" smtClean="0">
                <a:latin typeface="Times New Roman" pitchFamily="18" charset="0"/>
              </a:rPr>
              <a:t/>
            </a:r>
            <a:br>
              <a:rPr lang="uk-UA" sz="2000" b="1" dirty="0" smtClean="0">
                <a:latin typeface="Times New Roman" pitchFamily="18" charset="0"/>
              </a:rPr>
            </a:br>
            <a:r>
              <a:rPr lang="uk-UA" sz="2000" b="1" dirty="0" smtClean="0">
                <a:latin typeface="Times New Roman" pitchFamily="18" charset="0"/>
              </a:rPr>
              <a:t/>
            </a:r>
            <a:br>
              <a:rPr lang="uk-UA" sz="2000" b="1" dirty="0" smtClean="0">
                <a:latin typeface="Times New Roman" pitchFamily="18" charset="0"/>
              </a:rPr>
            </a:br>
            <a:r>
              <a:rPr lang="uk-UA" sz="2000" b="1" dirty="0" smtClean="0">
                <a:latin typeface="Times New Roman" pitchFamily="18" charset="0"/>
              </a:rPr>
              <a:t/>
            </a:r>
            <a:br>
              <a:rPr lang="uk-UA" sz="2000" b="1" dirty="0" smtClean="0">
                <a:latin typeface="Times New Roman" pitchFamily="18" charset="0"/>
              </a:rPr>
            </a:br>
            <a:r>
              <a:rPr lang="uk-UA" sz="2000" b="1" dirty="0" smtClean="0">
                <a:latin typeface="Times New Roman" pitchFamily="18" charset="0"/>
              </a:rPr>
              <a:t/>
            </a:r>
            <a:br>
              <a:rPr lang="uk-UA" sz="2000" b="1" dirty="0" smtClean="0">
                <a:latin typeface="Times New Roman" pitchFamily="18" charset="0"/>
              </a:rPr>
            </a:br>
            <a:r>
              <a:rPr lang="uk-UA" sz="2000" b="1" dirty="0" smtClean="0">
                <a:latin typeface="Times New Roman" pitchFamily="18" charset="0"/>
              </a:rPr>
              <a:t/>
            </a:r>
            <a:br>
              <a:rPr lang="uk-UA" sz="2000" b="1" dirty="0" smtClean="0">
                <a:latin typeface="Times New Roman" pitchFamily="18" charset="0"/>
              </a:rPr>
            </a:br>
            <a:r>
              <a:rPr lang="uk-UA" sz="2000" b="1" dirty="0" smtClean="0">
                <a:latin typeface="Times New Roman" pitchFamily="18" charset="0"/>
              </a:rPr>
              <a:t/>
            </a:r>
            <a:br>
              <a:rPr lang="uk-UA" sz="2000" b="1" dirty="0" smtClean="0">
                <a:latin typeface="Times New Roman" pitchFamily="18" charset="0"/>
              </a:rPr>
            </a:br>
            <a:r>
              <a:rPr lang="uk-UA" sz="2000" b="1" dirty="0" smtClean="0">
                <a:latin typeface="Times New Roman" pitchFamily="18" charset="0"/>
              </a:rPr>
              <a:t/>
            </a:r>
            <a:br>
              <a:rPr lang="uk-UA" sz="2000" b="1" dirty="0" smtClean="0">
                <a:latin typeface="Times New Roman" pitchFamily="18" charset="0"/>
              </a:rPr>
            </a:br>
            <a:r>
              <a:rPr lang="uk-UA" sz="2000" b="1" dirty="0" smtClean="0">
                <a:latin typeface="Times New Roman" pitchFamily="18" charset="0"/>
              </a:rPr>
              <a:t>                        </a:t>
            </a:r>
            <a:br>
              <a:rPr lang="uk-UA" sz="2000" b="1" dirty="0" smtClean="0">
                <a:latin typeface="Times New Roman" pitchFamily="18" charset="0"/>
              </a:rPr>
            </a:br>
            <a:r>
              <a:rPr lang="uk-UA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</a:rPr>
              <a:t/>
            </a:r>
            <a:br>
              <a:rPr lang="uk-UA" sz="3200" b="1" dirty="0" smtClean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ru-RU" sz="2000" dirty="0" smtClean="0">
                <a:solidFill>
                  <a:schemeClr val="accent2"/>
                </a:solidFill>
                <a:latin typeface="Times New Roman" pitchFamily="18" charset="0"/>
              </a:rPr>
              <a:t/>
            </a:r>
            <a:br>
              <a:rPr lang="ru-RU" sz="2000" dirty="0" smtClean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uk-UA" sz="2000" dirty="0" smtClean="0">
                <a:solidFill>
                  <a:schemeClr val="accent2"/>
                </a:solidFill>
                <a:latin typeface="Times New Roman" pitchFamily="18" charset="0"/>
              </a:rPr>
              <a:t/>
            </a:r>
            <a:br>
              <a:rPr lang="uk-UA" sz="2000" dirty="0" smtClean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ru-RU" sz="1800" dirty="0" smtClean="0">
                <a:solidFill>
                  <a:srgbClr val="000000"/>
                </a:solidFill>
                <a:latin typeface="Times New Roman" pitchFamily="18" charset="0"/>
              </a:rPr>
              <a:t/>
            </a:r>
            <a:br>
              <a:rPr lang="ru-RU" sz="1800" dirty="0" smtClean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uk-UA" sz="2000" dirty="0" smtClean="0">
                <a:latin typeface="Times New Roman" pitchFamily="18" charset="0"/>
              </a:rPr>
              <a:t/>
            </a:r>
            <a:br>
              <a:rPr lang="uk-UA" sz="2000" dirty="0" smtClean="0">
                <a:latin typeface="Times New Roman" pitchFamily="18" charset="0"/>
              </a:rPr>
            </a:br>
            <a:r>
              <a:rPr lang="uk-UA" sz="3600" dirty="0" smtClean="0">
                <a:latin typeface="Cambria" pitchFamily="18" charset="0"/>
              </a:rPr>
              <a:t/>
            </a:r>
            <a:br>
              <a:rPr lang="uk-UA" sz="3600" dirty="0" smtClean="0">
                <a:latin typeface="Cambria" pitchFamily="18" charset="0"/>
              </a:rPr>
            </a:br>
            <a:r>
              <a:rPr lang="uk-UA" sz="3600" dirty="0" smtClean="0">
                <a:latin typeface="Cambria" pitchFamily="18" charset="0"/>
              </a:rPr>
              <a:t/>
            </a:r>
            <a:br>
              <a:rPr lang="uk-UA" sz="3600" dirty="0" smtClean="0">
                <a:latin typeface="Cambria" pitchFamily="18" charset="0"/>
              </a:rPr>
            </a:br>
            <a:r>
              <a:rPr lang="en-US" sz="3600" dirty="0" smtClean="0">
                <a:latin typeface="Cambria" pitchFamily="18" charset="0"/>
              </a:rPr>
              <a:t> </a:t>
            </a:r>
            <a:r>
              <a:rPr lang="ru-RU" sz="3600" dirty="0" smtClean="0">
                <a:latin typeface="Cambria" pitchFamily="18" charset="0"/>
              </a:rPr>
              <a:t/>
            </a:r>
            <a:br>
              <a:rPr lang="ru-RU" sz="3600" dirty="0" smtClean="0">
                <a:latin typeface="Cambria" pitchFamily="18" charset="0"/>
              </a:rPr>
            </a:br>
            <a:r>
              <a:rPr lang="uk-UA" dirty="0" smtClean="0"/>
              <a:t/>
            </a:r>
            <a:br>
              <a:rPr lang="uk-UA" dirty="0" smtClean="0"/>
            </a:br>
            <a:endParaRPr lang="ru-RU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1816608" y="182880"/>
            <a:ext cx="59628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Соціальний</a:t>
            </a:r>
            <a:r>
              <a:rPr lang="ru-RU" sz="32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паспорт </a:t>
            </a:r>
            <a:r>
              <a:rPr lang="ru-RU" sz="3200" b="1" dirty="0" err="1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школи</a:t>
            </a:r>
            <a:r>
              <a:rPr lang="ru-RU" sz="32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223889" y="858352"/>
          <a:ext cx="7624688" cy="58866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07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852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535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901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2493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12437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№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Категорії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2013-2014 </a:t>
                      </a:r>
                      <a:r>
                        <a:rPr lang="uk-UA" sz="1400" b="1" dirty="0" err="1" smtClean="0"/>
                        <a:t>н.р</a:t>
                      </a:r>
                      <a:r>
                        <a:rPr lang="uk-UA" sz="1400" b="1" dirty="0" smtClean="0"/>
                        <a:t>.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2014-2015 </a:t>
                      </a:r>
                      <a:r>
                        <a:rPr lang="uk-UA" sz="1400" b="1" dirty="0" err="1" smtClean="0"/>
                        <a:t>н.р</a:t>
                      </a:r>
                      <a:r>
                        <a:rPr lang="uk-UA" sz="1400" b="1" dirty="0" smtClean="0"/>
                        <a:t>.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2015-2016</a:t>
                      </a:r>
                      <a:r>
                        <a:rPr lang="en-US" sz="1400" b="1" dirty="0" smtClean="0"/>
                        <a:t/>
                      </a:r>
                      <a:br>
                        <a:rPr lang="en-US" sz="1400" b="1" dirty="0" smtClean="0"/>
                      </a:br>
                      <a:r>
                        <a:rPr lang="uk-UA" sz="1400" b="1" dirty="0" err="1" smtClean="0"/>
                        <a:t>н.р</a:t>
                      </a:r>
                      <a:r>
                        <a:rPr lang="uk-UA" sz="1400" b="1" dirty="0" smtClean="0"/>
                        <a:t>.</a:t>
                      </a: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2437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1.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Діти - сироти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-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1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-</a:t>
                      </a:r>
                      <a:endParaRPr lang="ru-RU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8190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2.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Діти, позбавлені батьківського</a:t>
                      </a:r>
                      <a:r>
                        <a:rPr lang="uk-UA" sz="1400" b="1" baseline="0" dirty="0" smtClean="0"/>
                        <a:t> </a:t>
                      </a:r>
                      <a:r>
                        <a:rPr lang="uk-UA" sz="1400" b="1" dirty="0" smtClean="0"/>
                        <a:t>піклування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3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3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2</a:t>
                      </a:r>
                      <a:endParaRPr lang="ru-RU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8190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3.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Діти  з сімей ліквідаторів ЧАЕС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1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-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-</a:t>
                      </a:r>
                      <a:endParaRPr lang="ru-RU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2437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4.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Діти з багатодітних сімей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11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16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18</a:t>
                      </a:r>
                      <a:endParaRPr lang="ru-RU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2437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5.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err="1" smtClean="0"/>
                        <a:t>Діти-</a:t>
                      </a:r>
                      <a:r>
                        <a:rPr lang="uk-UA" sz="1400" b="1" dirty="0" smtClean="0"/>
                        <a:t> переселенці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-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1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2</a:t>
                      </a:r>
                      <a:endParaRPr lang="ru-RU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8190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6.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Діти з малозабезпечених сімей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2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2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2</a:t>
                      </a:r>
                      <a:endParaRPr lang="ru-RU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2437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7.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Діти-інваліди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5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4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14</a:t>
                      </a:r>
                      <a:endParaRPr lang="ru-RU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78190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8.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Діти  з неповних сімей (помер)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-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-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1</a:t>
                      </a:r>
                      <a:endParaRPr lang="ru-RU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78190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9.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Діти з сімей одиноких матерів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1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1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1</a:t>
                      </a:r>
                      <a:endParaRPr lang="ru-RU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78190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10.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Діти з неповних сімей (розлучені)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7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4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3</a:t>
                      </a:r>
                      <a:endParaRPr lang="ru-RU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78190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11.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Діти з сімей, батьки</a:t>
                      </a:r>
                      <a:r>
                        <a:rPr lang="uk-UA" sz="1400" b="1" baseline="0" dirty="0" smtClean="0"/>
                        <a:t> яких в АТО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-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-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1</a:t>
                      </a:r>
                      <a:endParaRPr lang="ru-RU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78190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12.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Діти, які навчаються за індивідуальною формою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1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-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-</a:t>
                      </a:r>
                      <a:endParaRPr lang="ru-RU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pic>
        <p:nvPicPr>
          <p:cNvPr id="6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1" y="162955"/>
            <a:ext cx="1400174" cy="1551545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609725" y="196949"/>
            <a:ext cx="7258049" cy="970670"/>
          </a:xfrm>
          <a:solidFill>
            <a:srgbClr val="92D05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Структура учнівського самоврядування</a:t>
            </a:r>
            <a:b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“Шкільна</a:t>
            </a:r>
            <a: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держава”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1463040" y="1336430"/>
          <a:ext cx="7680960" cy="5345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100" name="Picture 4" descr="d:\Users\user\Desktop\DSCN00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031891">
            <a:off x="175918" y="2497485"/>
            <a:ext cx="3205627" cy="2404220"/>
          </a:xfrm>
          <a:prstGeom prst="rect">
            <a:avLst/>
          </a:prstGeom>
          <a:noFill/>
        </p:spPr>
      </p:pic>
      <p:pic>
        <p:nvPicPr>
          <p:cNvPr id="4101" name="Picture 5" descr="d:\Users\user\Desktop\DSCN00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1534" y="2444494"/>
            <a:ext cx="3456403" cy="2592302"/>
          </a:xfrm>
          <a:prstGeom prst="rect">
            <a:avLst/>
          </a:prstGeom>
          <a:noFill/>
        </p:spPr>
      </p:pic>
      <p:pic>
        <p:nvPicPr>
          <p:cNvPr id="4102" name="Picture 6" descr="d:\Users\user\Desktop\IMG_15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7004" y="1771619"/>
            <a:ext cx="3257624" cy="3106207"/>
          </a:xfrm>
          <a:prstGeom prst="rect">
            <a:avLst/>
          </a:prstGeom>
          <a:noFill/>
        </p:spPr>
      </p:pic>
      <p:pic>
        <p:nvPicPr>
          <p:cNvPr id="4103" name="Picture 7" descr="d:\Users\user\Desktop\IMG_151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83175">
            <a:off x="664471" y="1805893"/>
            <a:ext cx="3514725" cy="2636838"/>
          </a:xfrm>
          <a:prstGeom prst="rect">
            <a:avLst/>
          </a:prstGeom>
          <a:noFill/>
        </p:spPr>
      </p:pic>
      <p:pic>
        <p:nvPicPr>
          <p:cNvPr id="4104" name="Picture 8" descr="d:\Users\user\Desktop\IMG_151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761553">
            <a:off x="676251" y="1855572"/>
            <a:ext cx="3514725" cy="2636837"/>
          </a:xfrm>
          <a:prstGeom prst="rect">
            <a:avLst/>
          </a:prstGeom>
          <a:noFill/>
        </p:spPr>
      </p:pic>
      <p:pic>
        <p:nvPicPr>
          <p:cNvPr id="4105" name="Picture 9" descr="d:\Users\user\Desktop\IMG_152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3635" y="2152772"/>
            <a:ext cx="3692059" cy="2770921"/>
          </a:xfrm>
          <a:prstGeom prst="rect">
            <a:avLst/>
          </a:prstGeom>
          <a:noFill/>
        </p:spPr>
      </p:pic>
      <p:pic>
        <p:nvPicPr>
          <p:cNvPr id="11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6201" y="208262"/>
            <a:ext cx="1323974" cy="1467106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77387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Співпраця </a:t>
            </a:r>
            <a:br>
              <a:rPr lang="uk-UA" sz="32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uk-UA" sz="32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з громадськими організаціями</a:t>
            </a:r>
            <a:endParaRPr lang="uk-UA" sz="3200" dirty="0">
              <a:latin typeface="Arial Black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26942" y="1447800"/>
          <a:ext cx="7807569" cy="475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4770120" y="3215148"/>
            <a:ext cx="3764280" cy="1297858"/>
          </a:xfrm>
          <a:prstGeom prst="roundRect">
            <a:avLst>
              <a:gd name="adj" fmla="val 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uk-UA" sz="3600" dirty="0" smtClean="0">
                <a:solidFill>
                  <a:srgbClr val="008000"/>
                </a:solidFill>
                <a:latin typeface="Arial Black" pitchFamily="34" charset="0"/>
              </a:rPr>
              <a:t>ПЗОШ </a:t>
            </a:r>
            <a:r>
              <a:rPr lang="uk-UA" sz="3600" dirty="0" err="1" smtClean="0">
                <a:solidFill>
                  <a:srgbClr val="008000"/>
                </a:solidFill>
                <a:latin typeface="Arial Black" pitchFamily="34" charset="0"/>
              </a:rPr>
              <a:t>“Гармонія”</a:t>
            </a:r>
            <a:endParaRPr lang="uk-UA" sz="3600" dirty="0"/>
          </a:p>
        </p:txBody>
      </p:sp>
      <p:pic>
        <p:nvPicPr>
          <p:cNvPr id="7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3351" y="218043"/>
            <a:ext cx="1409700" cy="15621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144" y="0"/>
            <a:ext cx="7465255" cy="1055077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Зайнятість учнів у гуртках </a:t>
            </a:r>
            <a:b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 шкільних об </a:t>
            </a:r>
            <a:r>
              <a:rPr lang="uk-UA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̓єднаннях</a:t>
            </a:r>
            <a: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за інтересами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252024" y="1195753"/>
          <a:ext cx="7624691" cy="547901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6016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04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155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790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1798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74637">
                <a:tc>
                  <a:txBody>
                    <a:bodyPr/>
                    <a:lstStyle/>
                    <a:p>
                      <a:endParaRPr lang="ru-RU" sz="1600" b="1" dirty="0"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Шкільні гуртки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Кількість учнів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Позашкільні гуртки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Кількість учнів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07513"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Художньо-естетичного</a:t>
                      </a:r>
                      <a:r>
                        <a:rPr lang="uk-UA" sz="1400" b="1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циклу 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Вокально-хореографічний</a:t>
                      </a:r>
                      <a:r>
                        <a:rPr lang="uk-UA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uk-UA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Образотворчого мистецтва</a:t>
                      </a:r>
                    </a:p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Клуб  любителів</a:t>
                      </a:r>
                      <a:r>
                        <a:rPr lang="uk-UA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театру</a:t>
                      </a:r>
                    </a:p>
                    <a:p>
                      <a:r>
                        <a:rPr lang="uk-UA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Клуб </a:t>
                      </a:r>
                      <a:r>
                        <a:rPr lang="uk-UA" sz="1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“Кіноман”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en-US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uk-UA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uk-UA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en-US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uk-UA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uk-UA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en-US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Палац творчості </a:t>
                      </a:r>
                    </a:p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Будинок культури </a:t>
                      </a:r>
                    </a:p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Школа</a:t>
                      </a:r>
                      <a:r>
                        <a:rPr lang="uk-UA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мистецтв</a:t>
                      </a:r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Музична школа №1</a:t>
                      </a:r>
                    </a:p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Художня школа</a:t>
                      </a:r>
                    </a:p>
                    <a:p>
                      <a:r>
                        <a:rPr lang="uk-UA" sz="1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“Веснянка”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86496"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Спортивного спрямування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Футбол</a:t>
                      </a:r>
                    </a:p>
                    <a:p>
                      <a:endParaRPr lang="uk-UA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Настільний теніс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  <a:p>
                      <a:endParaRPr lang="uk-UA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ДЮСШ № 1</a:t>
                      </a:r>
                    </a:p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ДЮСШ № 2</a:t>
                      </a:r>
                    </a:p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ДЮСШ № 3</a:t>
                      </a:r>
                    </a:p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Рукопашний бій</a:t>
                      </a:r>
                    </a:p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Клуб </a:t>
                      </a:r>
                      <a:r>
                        <a:rPr lang="uk-UA" sz="1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“Авангард”</a:t>
                      </a:r>
                      <a:endParaRPr lang="uk-UA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             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83558"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Інтелектуальні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Клуб   </a:t>
                      </a:r>
                    </a:p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«ІНТЕЛ – ЕКО»</a:t>
                      </a:r>
                    </a:p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Клуб </a:t>
                      </a:r>
                      <a:r>
                        <a:rPr lang="ru-RU" sz="1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майбутніх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президентів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  <a:p>
                      <a:endParaRPr lang="ru-RU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Курси </a:t>
                      </a:r>
                      <a:r>
                        <a:rPr lang="uk-UA" sz="1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іноз</a:t>
                      </a:r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uk-UA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мов</a:t>
                      </a:r>
                    </a:p>
                    <a:p>
                      <a:r>
                        <a:rPr lang="uk-UA" sz="1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Комп</a:t>
                      </a:r>
                      <a:r>
                        <a:rPr lang="en-US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’</a:t>
                      </a:r>
                      <a:r>
                        <a:rPr lang="uk-UA" sz="1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ютерні</a:t>
                      </a:r>
                      <a:r>
                        <a:rPr lang="uk-UA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курси</a:t>
                      </a:r>
                    </a:p>
                    <a:p>
                      <a:r>
                        <a:rPr lang="uk-UA" sz="1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Фізико-матем.шк</a:t>
                      </a:r>
                      <a:r>
                        <a:rPr lang="uk-UA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r>
                        <a:rPr lang="uk-UA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Журналістика</a:t>
                      </a:r>
                    </a:p>
                    <a:p>
                      <a:r>
                        <a:rPr lang="uk-UA" sz="1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“Простір”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8948"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Всього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162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</a:p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( 75% )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6" y="322818"/>
            <a:ext cx="1409700" cy="15621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365760"/>
            <a:ext cx="7498080" cy="312302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Нормативні документи  школи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Статут ХПЗОШ </a:t>
            </a:r>
            <a:r>
              <a:rPr lang="uk-UA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“Гармонія”</a:t>
            </a:r>
            <a: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buNone/>
            </a:pPr>
            <a:r>
              <a:rPr lang="uk-UA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затверджений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uk-UA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1.12. 2003 року; зареєстрований в  новій редакції  2016 р.</a:t>
            </a:r>
            <a:endParaRPr lang="uk-UA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Правила внутрішнього трудового розпорядку.</a:t>
            </a:r>
          </a:p>
          <a:p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Свідоцтво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державну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реєстрацію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Ліцензія ХОДА УОН від 14.09.04. продовжена до травня 2016 року.</a:t>
            </a:r>
          </a:p>
          <a:p>
            <a: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Режим роботи школи.</a:t>
            </a:r>
          </a:p>
          <a:p>
            <a:pPr>
              <a:buNone/>
            </a:pPr>
            <a: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d:\Users\user\Desktop\презентація\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82911">
            <a:off x="6166758" y="2704413"/>
            <a:ext cx="2005491" cy="2758779"/>
          </a:xfrm>
          <a:prstGeom prst="rect">
            <a:avLst/>
          </a:prstGeom>
          <a:noFill/>
        </p:spPr>
      </p:pic>
      <p:pic>
        <p:nvPicPr>
          <p:cNvPr id="26627" name="Picture 3" descr="d:\Users\user\Desktop\презентація\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03355">
            <a:off x="1546927" y="3932774"/>
            <a:ext cx="1786033" cy="2461692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</p:pic>
      <p:pic>
        <p:nvPicPr>
          <p:cNvPr id="26629" name="Picture 5" descr="d:\Users\user\Desktop\презентація\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8390" y="3107633"/>
            <a:ext cx="2003433" cy="2755949"/>
          </a:xfrm>
          <a:prstGeom prst="rect">
            <a:avLst/>
          </a:prstGeom>
          <a:noFill/>
        </p:spPr>
      </p:pic>
      <p:pic>
        <p:nvPicPr>
          <p:cNvPr id="7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19976" y="5038724"/>
            <a:ext cx="1458720" cy="1616419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96712" y="3100955"/>
            <a:ext cx="3601155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801244"/>
                </a:solidFill>
                <a:latin typeface="Times New Roman" pitchFamily="18" charset="0"/>
                <a:cs typeface="Times New Roman" pitchFamily="18" charset="0"/>
              </a:rPr>
              <a:t>Гурткова </a:t>
            </a:r>
            <a:r>
              <a:rPr lang="uk-UA" sz="2800" b="1" dirty="0" smtClean="0">
                <a:solidFill>
                  <a:srgbClr val="801244"/>
                </a:solidFill>
                <a:latin typeface="Times New Roman" pitchFamily="18" charset="0"/>
                <a:cs typeface="Times New Roman" pitchFamily="18" charset="0"/>
              </a:rPr>
              <a:t>робота</a:t>
            </a:r>
            <a:endParaRPr lang="ru-RU" sz="2800" b="1" dirty="0">
              <a:solidFill>
                <a:srgbClr val="80124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6400799" y="6147582"/>
            <a:ext cx="2405576" cy="5539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1400" b="1" dirty="0"/>
              <a:t>Військово-патріотичне </a:t>
            </a:r>
            <a:r>
              <a:rPr lang="uk-UA" sz="1600" b="1" dirty="0"/>
              <a:t>виховання</a:t>
            </a:r>
            <a:endParaRPr lang="ru-RU" sz="1400" b="1" dirty="0"/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0" y="2402540"/>
            <a:ext cx="304800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2000" b="1" dirty="0" err="1"/>
              <a:t>“Юний</a:t>
            </a:r>
            <a:r>
              <a:rPr lang="uk-UA" sz="2000" b="1" dirty="0"/>
              <a:t> </a:t>
            </a:r>
            <a:r>
              <a:rPr lang="uk-UA" sz="2400" b="1" dirty="0" err="1"/>
              <a:t>художник</a:t>
            </a:r>
            <a:r>
              <a:rPr lang="uk-UA" sz="2000" b="1" dirty="0" err="1"/>
              <a:t>”</a:t>
            </a:r>
            <a:endParaRPr lang="ru-RU" sz="2000" b="1" dirty="0"/>
          </a:p>
        </p:txBody>
      </p:sp>
      <p:sp>
        <p:nvSpPr>
          <p:cNvPr id="15" name="TextBox 17"/>
          <p:cNvSpPr txBox="1">
            <a:spLocks noChangeArrowheads="1"/>
          </p:cNvSpPr>
          <p:nvPr/>
        </p:nvSpPr>
        <p:spPr bwMode="auto">
          <a:xfrm>
            <a:off x="502977" y="6316394"/>
            <a:ext cx="2366832" cy="30777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Вокально-хоровий гурток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Users\user\Desktop\IMG_48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145280"/>
            <a:ext cx="2747011" cy="2060258"/>
          </a:xfrm>
          <a:prstGeom prst="rect">
            <a:avLst/>
          </a:prstGeom>
          <a:noFill/>
        </p:spPr>
      </p:pic>
      <p:pic>
        <p:nvPicPr>
          <p:cNvPr id="16" name="Picture 6" descr="D:\Users\админ\Desktop\семінар\3  навчання\Останны 1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85083" cy="213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D:\Users\админ\Desktop\семінар\4  досягнення\IMG_05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3700" y="3395748"/>
            <a:ext cx="3500300" cy="262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D:\Users\админ\Desktop\семінар\5  спорт\210220134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7007" y="541253"/>
            <a:ext cx="3196993" cy="240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063175" y="2954215"/>
            <a:ext cx="223676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Спортивний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 гурток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7" descr="D:\Users\админ\Desktop\семінар\3  навчання\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9003" y="338876"/>
            <a:ext cx="3014926" cy="226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657600" y="6274191"/>
            <a:ext cx="2335237" cy="369332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tx1"/>
                </a:solidFill>
              </a:rPr>
              <a:t>Театральна</a:t>
            </a:r>
            <a:r>
              <a:rPr lang="uk-UA" dirty="0" smtClean="0"/>
              <a:t> </a:t>
            </a:r>
            <a:r>
              <a:rPr lang="uk-UA" b="1" dirty="0" smtClean="0">
                <a:solidFill>
                  <a:schemeClr val="tx1"/>
                </a:solidFill>
              </a:rPr>
              <a:t>студія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18" name="Picture 7" descr="D:\Users\админ\Desktop\IMG_097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7873" y="3730752"/>
            <a:ext cx="3218688" cy="241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51299" y="2391289"/>
            <a:ext cx="1478002" cy="1637786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20" grpId="0" animBg="1"/>
      <p:bldP spid="2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Users\user\Desktop\IMG_45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0294" y="1648791"/>
            <a:ext cx="3263705" cy="2451941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41343" y="0"/>
            <a:ext cx="6780626" cy="759655"/>
          </a:xfrm>
        </p:spPr>
        <p:txBody>
          <a:bodyPr>
            <a:normAutofit/>
          </a:bodyPr>
          <a:lstStyle/>
          <a:p>
            <a:pPr algn="ctr"/>
            <a:r>
              <a:rPr lang="uk-UA" sz="3600" dirty="0" smtClean="0">
                <a:latin typeface="Arial Black" pitchFamily="34" charset="0"/>
              </a:rPr>
              <a:t>Наші соціальні проекти</a:t>
            </a:r>
            <a:endParaRPr lang="uk-UA" sz="3600" dirty="0">
              <a:latin typeface="Arial Black" pitchFamily="34" charset="0"/>
            </a:endParaRPr>
          </a:p>
        </p:txBody>
      </p:sp>
      <p:pic>
        <p:nvPicPr>
          <p:cNvPr id="3076" name="Picture 4" descr="d:\Users\user\Desktop\IMG_45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8772" y="3749675"/>
            <a:ext cx="4144963" cy="3108325"/>
          </a:xfrm>
          <a:prstGeom prst="rect">
            <a:avLst/>
          </a:prstGeom>
          <a:noFill/>
        </p:spPr>
      </p:pic>
      <p:sp>
        <p:nvSpPr>
          <p:cNvPr id="10" name="Облако 9"/>
          <p:cNvSpPr/>
          <p:nvPr/>
        </p:nvSpPr>
        <p:spPr>
          <a:xfrm>
            <a:off x="0" y="4541521"/>
            <a:ext cx="3810000" cy="2316480"/>
          </a:xfrm>
          <a:prstGeom prst="cloud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latin typeface="Arial Black" pitchFamily="34" charset="0"/>
              </a:rPr>
              <a:t>Благодійні акції для </a:t>
            </a:r>
            <a:r>
              <a:rPr lang="uk-UA" sz="2800" dirty="0" err="1" smtClean="0">
                <a:latin typeface="Arial Black" pitchFamily="34" charset="0"/>
              </a:rPr>
              <a:t>безд</a:t>
            </a:r>
            <a:r>
              <a:rPr lang="ru-RU" sz="2800" dirty="0" smtClean="0">
                <a:latin typeface="Arial Black" pitchFamily="34" charset="0"/>
              </a:rPr>
              <a:t>о</a:t>
            </a:r>
            <a:r>
              <a:rPr lang="uk-UA" sz="2800" dirty="0" err="1" smtClean="0">
                <a:latin typeface="Arial Black" pitchFamily="34" charset="0"/>
              </a:rPr>
              <a:t>мних</a:t>
            </a:r>
            <a:r>
              <a:rPr lang="uk-UA" sz="2800" dirty="0" smtClean="0">
                <a:latin typeface="Arial Black" pitchFamily="34" charset="0"/>
              </a:rPr>
              <a:t> тварин</a:t>
            </a:r>
            <a:endParaRPr lang="uk-UA" sz="2800" dirty="0">
              <a:latin typeface="Arial Black" pitchFamily="34" charset="0"/>
            </a:endParaRPr>
          </a:p>
        </p:txBody>
      </p:sp>
      <p:sp>
        <p:nvSpPr>
          <p:cNvPr id="9" name="Облако 8"/>
          <p:cNvSpPr/>
          <p:nvPr/>
        </p:nvSpPr>
        <p:spPr>
          <a:xfrm>
            <a:off x="4079630" y="618979"/>
            <a:ext cx="3545058" cy="1983545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latin typeface="Arial Black" pitchFamily="34" charset="0"/>
              </a:rPr>
              <a:t>Літні </a:t>
            </a:r>
            <a:r>
              <a:rPr lang="uk-UA" sz="2400" dirty="0" err="1" smtClean="0">
                <a:latin typeface="Arial Black" pitchFamily="34" charset="0"/>
              </a:rPr>
              <a:t>парк-квести</a:t>
            </a:r>
            <a:r>
              <a:rPr lang="uk-UA" sz="2400" dirty="0" smtClean="0">
                <a:latin typeface="Arial Black" pitchFamily="34" charset="0"/>
              </a:rPr>
              <a:t> для  хмельничан</a:t>
            </a:r>
            <a:endParaRPr lang="uk-UA" sz="2400" dirty="0">
              <a:latin typeface="Arial Black" pitchFamily="34" charset="0"/>
            </a:endParaRPr>
          </a:p>
        </p:txBody>
      </p:sp>
      <p:pic>
        <p:nvPicPr>
          <p:cNvPr id="12" name="Picture 2" descr="D:\фотки\Валентина Павлівна\для Валі\IMG_11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" y="1648789"/>
            <a:ext cx="3865102" cy="289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0551" y="246618"/>
            <a:ext cx="1255908" cy="1391682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D:\Users\админ\Desktop\семінар\8  відпочинок\IMG_07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13359"/>
            <a:ext cx="3536103" cy="26520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D:\Users\админ\Desktop\семінар\8  відпочинок\IMG_07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57156">
            <a:off x="336288" y="3491869"/>
            <a:ext cx="2474216" cy="32989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D:\Users\админ\Desktop\семінар\8  відпочинок\IMG_06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8139" y="3814861"/>
            <a:ext cx="3879453" cy="29095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Picture 7" descr="D:\Users\админ\Desktop\семінар\8  відпочинок\IMG_06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82845">
            <a:off x="2668038" y="4083641"/>
            <a:ext cx="3167842" cy="2375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Users\админ\Desktop\семінар\8  відпочинок\IMG_07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7576" y="0"/>
            <a:ext cx="3816424" cy="2862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33" name="Picture 9" descr="D:\Users\админ\Desktop\семінар\8  відпочинок\IMG_072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9488" y="1095008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68040" y="213360"/>
            <a:ext cx="3230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FF0066"/>
                </a:solidFill>
                <a:latin typeface="Arial Black" pitchFamily="34" charset="0"/>
              </a:rPr>
              <a:t>Розваги  та </a:t>
            </a:r>
            <a:endParaRPr lang="uk-UA" sz="3600" b="1" dirty="0">
              <a:solidFill>
                <a:srgbClr val="FF0066"/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35040" y="3017520"/>
            <a:ext cx="291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0066"/>
                </a:solidFill>
                <a:latin typeface="Arial Black" pitchFamily="34" charset="0"/>
              </a:rPr>
              <a:t>відпочинок</a:t>
            </a:r>
            <a:endParaRPr lang="uk-UA" b="1" dirty="0">
              <a:solidFill>
                <a:srgbClr val="FF0066"/>
              </a:solidFill>
              <a:latin typeface="Arial Black" pitchFamily="34" charset="0"/>
            </a:endParaRPr>
          </a:p>
        </p:txBody>
      </p:sp>
      <p:pic>
        <p:nvPicPr>
          <p:cNvPr id="12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2426" y="2618602"/>
            <a:ext cx="1142999" cy="12665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65323166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Users\админ\Desktop\семінар\6  традиції\DSCN0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1794" y="198118"/>
            <a:ext cx="3255707" cy="244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Users\админ\Desktop\семінар\6  традиції\DSCN03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698628"/>
            <a:ext cx="2667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Users\админ\Desktop\семінар\6  традиції\IMG_03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98915">
            <a:off x="240772" y="1365632"/>
            <a:ext cx="2223798" cy="296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D:\Users\админ\Desktop\семінар\6  традиції\IMG_06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096" y="4652432"/>
            <a:ext cx="2938766" cy="220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17882">
            <a:off x="4314374" y="3826640"/>
            <a:ext cx="2163989" cy="2885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d:\Users\user\Desktop\922700_401395950030986_3899845221843586378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62879" y="0"/>
            <a:ext cx="3881121" cy="2910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D:\Users\админ\Desktop\семінар\6  традиції\DSCN245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01059">
            <a:off x="6245346" y="2266633"/>
            <a:ext cx="2815275" cy="202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Users\админ\Desktop\семінар\6  традиції\WTbmyYILbUc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66881">
            <a:off x="2704059" y="3778341"/>
            <a:ext cx="1779217" cy="297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09800" y="2804160"/>
            <a:ext cx="4175760" cy="701041"/>
          </a:xfrm>
          <a:solidFill>
            <a:srgbClr val="00CC00"/>
          </a:solidFill>
        </p:spPr>
        <p:txBody>
          <a:bodyPr>
            <a:noAutofit/>
          </a:bodyPr>
          <a:lstStyle/>
          <a:p>
            <a:r>
              <a:rPr lang="uk-UA" sz="4000" b="1" dirty="0" smtClean="0">
                <a:solidFill>
                  <a:srgbClr val="002060"/>
                </a:solidFill>
                <a:latin typeface="Arial Black" pitchFamily="34" charset="0"/>
              </a:rPr>
              <a:t>Наші традиції</a:t>
            </a:r>
            <a:endParaRPr lang="uk-UA" sz="40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13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76226" y="141843"/>
            <a:ext cx="1409700" cy="1562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76570428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d:\Users\user\Desktop\IMG_27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3720" y="2701924"/>
            <a:ext cx="2240280" cy="2987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 descr="D:\Users\админ\Desktop\DSCN02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182" y="341657"/>
            <a:ext cx="3540393" cy="2655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Users\админ\Desktop\IMG_12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264" y="3804185"/>
            <a:ext cx="3816424" cy="2862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771899" y="4282440"/>
            <a:ext cx="5242561" cy="257556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Благодійні </a:t>
            </a:r>
            <a:br>
              <a:rPr lang="uk-UA" b="1" dirty="0" smtClean="0">
                <a:solidFill>
                  <a:srgbClr val="002060"/>
                </a:solidFill>
              </a:rPr>
            </a:br>
            <a:r>
              <a:rPr lang="uk-UA" b="1" dirty="0" smtClean="0">
                <a:solidFill>
                  <a:srgbClr val="002060"/>
                </a:solidFill>
              </a:rPr>
              <a:t>ярмарки  -</a:t>
            </a:r>
            <a:br>
              <a:rPr lang="uk-UA" b="1" dirty="0" smtClean="0">
                <a:solidFill>
                  <a:srgbClr val="002060"/>
                </a:solidFill>
              </a:rPr>
            </a:br>
            <a:r>
              <a:rPr lang="uk-UA" b="1" dirty="0" smtClean="0">
                <a:solidFill>
                  <a:srgbClr val="002060"/>
                </a:solidFill>
              </a:rPr>
              <a:t>це школа бізнесу та екзамен на людяність.</a:t>
            </a:r>
            <a:endParaRPr lang="uk-UA" b="1" dirty="0">
              <a:solidFill>
                <a:srgbClr val="002060"/>
              </a:solidFill>
            </a:endParaRPr>
          </a:p>
        </p:txBody>
      </p:sp>
      <p:pic>
        <p:nvPicPr>
          <p:cNvPr id="2055" name="Picture 7" descr="D:\Users\админ\Desktop\IMG_13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4800" y="1112520"/>
            <a:ext cx="2391972" cy="3189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Users\user\Desktop\IMG_13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480" y="170688"/>
            <a:ext cx="3575303" cy="2681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53076" y="2851063"/>
            <a:ext cx="1371599" cy="15198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03160714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Users\админ\Desktop\семінар\6  традиції\IMG_14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875" y="320626"/>
            <a:ext cx="3898291" cy="292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Users\админ\Desktop\семінар\6  традиції\IMG_36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0964" y="3639671"/>
            <a:ext cx="3987883" cy="298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Users\админ\Desktop\семінар\6  традиції\IMG_14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875" y="3732956"/>
            <a:ext cx="3835960" cy="287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D:\Users\админ\Desktop\семінар\9  свята\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1927" y="177289"/>
            <a:ext cx="3896688" cy="292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2133600" y="2510117"/>
            <a:ext cx="4410635" cy="1757083"/>
          </a:xfrm>
          <a:prstGeom prst="ellips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Участь у культурному житті міста</a:t>
            </a:r>
            <a:endParaRPr lang="uk-UA" sz="3200" b="1" dirty="0"/>
          </a:p>
        </p:txBody>
      </p:sp>
      <p:pic>
        <p:nvPicPr>
          <p:cNvPr id="9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62401" y="589518"/>
            <a:ext cx="1323974" cy="1467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71413368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5" name="Picture 11" descr="D:\фотки\01.09.14р\сайт\DSC_06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5462" cy="450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Users\user\Desktop\IMG_77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25696"/>
            <a:ext cx="4343400" cy="2432304"/>
          </a:xfrm>
          <a:prstGeom prst="rect">
            <a:avLst/>
          </a:prstGeom>
          <a:noFill/>
        </p:spPr>
      </p:pic>
      <p:pic>
        <p:nvPicPr>
          <p:cNvPr id="12" name="Picture 6" descr="D:\Users\админ\Desktop\семінар\6  традиції\DSC_02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6328" y="731032"/>
            <a:ext cx="3178272" cy="211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D:\фотки\для семинара\для ост. дзв. 2014\ВИПУСКНИКИ\Изображение 0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9333" y="3062167"/>
            <a:ext cx="3006750" cy="225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Users\админ\Desktop\семінар\6  традиції\DSC_058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0043" y="4527667"/>
            <a:ext cx="3477388" cy="2330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D:\Users\админ\Desktop\семінар\6  традиції\2012р.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77172">
            <a:off x="6389494" y="521341"/>
            <a:ext cx="2507135" cy="375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697480" y="1"/>
            <a:ext cx="4328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rgbClr val="FF0000"/>
                </a:solidFill>
                <a:latin typeface="Arial Black" pitchFamily="34" charset="0"/>
              </a:rPr>
              <a:t>Наші  свята</a:t>
            </a:r>
            <a:endParaRPr lang="uk-UA" sz="40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6870058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Users\user\Desktop\IMG_49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627" y="207264"/>
            <a:ext cx="4186301" cy="2790867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8121" y="0"/>
            <a:ext cx="4922520" cy="980729"/>
          </a:xfrm>
          <a:solidFill>
            <a:srgbClr val="FF6699"/>
          </a:solidFill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002060"/>
                </a:solidFill>
                <a:latin typeface="Arial Black" pitchFamily="34" charset="0"/>
              </a:rPr>
              <a:t>Ми подорожуємо!</a:t>
            </a:r>
            <a:endParaRPr lang="uk-UA" sz="36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27652" name="Picture 4" descr="D:\Users\админ\Desktop\семінар\10 подорожі\DSC020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695" y="908720"/>
            <a:ext cx="4008300" cy="300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62" name="Picture 14" descr="D:\Users\админ\Desktop\семінар\10 подорожі\x_247ac7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648" y="4087500"/>
            <a:ext cx="3614287" cy="271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7264" y="3511296"/>
            <a:ext cx="2595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 smtClean="0">
                <a:solidFill>
                  <a:srgbClr val="FFFF00"/>
                </a:solidFill>
                <a:latin typeface="Arial Black" pitchFamily="34" charset="0"/>
              </a:rPr>
              <a:t>Олеський</a:t>
            </a:r>
            <a:r>
              <a:rPr lang="ru-RU" sz="2000" dirty="0" smtClean="0">
                <a:solidFill>
                  <a:srgbClr val="FFFF00"/>
                </a:solidFill>
                <a:latin typeface="Arial Black" pitchFamily="34" charset="0"/>
              </a:rPr>
              <a:t> замок</a:t>
            </a:r>
            <a:endParaRPr lang="uk-UA" sz="20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6176" y="4169664"/>
            <a:ext cx="1267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err="1" smtClean="0">
                <a:latin typeface="Arial Black" pitchFamily="34" charset="0"/>
              </a:rPr>
              <a:t>Маліївці</a:t>
            </a:r>
            <a:endParaRPr lang="uk-UA" b="1" dirty="0">
              <a:latin typeface="Arial Black" pitchFamily="34" charset="0"/>
            </a:endParaRPr>
          </a:p>
        </p:txBody>
      </p:sp>
      <p:pic>
        <p:nvPicPr>
          <p:cNvPr id="4098" name="Picture 2" descr="d:\Users\user\Desktop\Изображение 7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9840" y="3145536"/>
            <a:ext cx="2639727" cy="351963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8314944" y="3157728"/>
            <a:ext cx="82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Arial Black" pitchFamily="34" charset="0"/>
              </a:rPr>
              <a:t>Київ</a:t>
            </a:r>
            <a:endParaRPr lang="uk-UA" dirty="0">
              <a:latin typeface="Arial Black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66560" y="219456"/>
            <a:ext cx="2222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Arial Black" pitchFamily="34" charset="0"/>
              </a:rPr>
              <a:t>Тернопільщина</a:t>
            </a:r>
            <a:endParaRPr lang="uk-UA" dirty="0">
              <a:latin typeface="Arial Black" pitchFamily="34" charset="0"/>
            </a:endParaRPr>
          </a:p>
        </p:txBody>
      </p:sp>
      <p:pic>
        <p:nvPicPr>
          <p:cNvPr id="27663" name="Picture 15" descr="D:\Users\админ\Desktop\семінар\10 подорожі\IMG_23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99153">
            <a:off x="3693621" y="2562107"/>
            <a:ext cx="3276797" cy="2456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91051" y="4972050"/>
            <a:ext cx="1598806" cy="1771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2766586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D:\Users\админ\Desktop\семінар\10 подорожі\DSC038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21032">
            <a:off x="4640460" y="322687"/>
            <a:ext cx="4151486" cy="311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D:\Users\админ\Desktop\семінар\10 подорожі\DSC039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24" y="3057525"/>
            <a:ext cx="4857675" cy="364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 descr="D:\Users\админ\Desktop\семінар\10 подорожі\IMG_03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84339">
            <a:off x="175620" y="332657"/>
            <a:ext cx="413125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Users\user\Desktop\Новая папка\IMG_20151113_1118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79162" y="3499104"/>
            <a:ext cx="3919756" cy="294233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328672" y="329184"/>
            <a:ext cx="1450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err="1" smtClean="0">
                <a:solidFill>
                  <a:srgbClr val="FFFF00"/>
                </a:solidFill>
              </a:rPr>
              <a:t>Бакота</a:t>
            </a:r>
            <a:endParaRPr lang="uk-UA" sz="20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6704" y="3572256"/>
            <a:ext cx="1223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latin typeface="Arial Black" pitchFamily="34" charset="0"/>
              </a:rPr>
              <a:t>Хотин</a:t>
            </a:r>
            <a:endParaRPr lang="uk-UA" sz="2400" dirty="0"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520019">
            <a:off x="7082124" y="603473"/>
            <a:ext cx="1525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bg2">
                    <a:lumMod val="75000"/>
                  </a:schemeClr>
                </a:solidFill>
                <a:latin typeface="Arial Black" pitchFamily="34" charset="0"/>
              </a:rPr>
              <a:t>Крим</a:t>
            </a:r>
            <a:endParaRPr lang="uk-UA" sz="2800" b="1" dirty="0">
              <a:solidFill>
                <a:schemeClr val="bg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1178361">
            <a:off x="499872" y="3462528"/>
            <a:ext cx="1475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  <a:latin typeface="Arial Black" pitchFamily="34" charset="0"/>
              </a:rPr>
              <a:t>Карпати</a:t>
            </a:r>
            <a:endParaRPr lang="uk-UA" sz="20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3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81451" y="2570718"/>
            <a:ext cx="1409700" cy="1562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99069504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1858" y="196948"/>
            <a:ext cx="8117058" cy="886263"/>
          </a:xfrm>
          <a:solidFill>
            <a:schemeClr val="bg2">
              <a:lumMod val="9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Результати участі у ІІ етапі предметних олімпіад</a:t>
            </a:r>
            <a:b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(кількість призових місць)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659988" y="1448137"/>
          <a:ext cx="6902547" cy="520353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366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171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4956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4956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4956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62812">
                <a:tc>
                  <a:txBody>
                    <a:bodyPr/>
                    <a:lstStyle/>
                    <a:p>
                      <a:r>
                        <a:rPr lang="uk-UA" sz="2000" b="1" dirty="0" smtClean="0"/>
                        <a:t>№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b="1" dirty="0" smtClean="0"/>
                        <a:t>Предмет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b="1" dirty="0" smtClean="0"/>
                        <a:t>2013-2014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b="1" dirty="0" smtClean="0"/>
                        <a:t>2014-2015 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b="1" dirty="0" smtClean="0"/>
                        <a:t>2015-2016 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2812">
                <a:tc>
                  <a:txBody>
                    <a:bodyPr/>
                    <a:lstStyle/>
                    <a:p>
                      <a:r>
                        <a:rPr lang="uk-UA" sz="2000" b="1" dirty="0" smtClean="0"/>
                        <a:t>1. 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b="1" dirty="0" smtClean="0"/>
                        <a:t>Українська</a:t>
                      </a:r>
                      <a:r>
                        <a:rPr lang="uk-UA" sz="2000" b="1" baseline="0" dirty="0" smtClean="0"/>
                        <a:t> мова та літ.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-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1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1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2812">
                <a:tc>
                  <a:txBody>
                    <a:bodyPr/>
                    <a:lstStyle/>
                    <a:p>
                      <a:r>
                        <a:rPr lang="uk-UA" sz="2000" b="1" dirty="0" smtClean="0"/>
                        <a:t>4.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b="1" dirty="0" smtClean="0"/>
                        <a:t>Математика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1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rgbClr val="FF0000"/>
                          </a:solidFill>
                          <a:latin typeface="+mj-lt"/>
                          <a:cs typeface="+mn-cs"/>
                        </a:rPr>
                        <a:t>1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rgbClr val="FF0000"/>
                          </a:solidFill>
                          <a:latin typeface="+mj-lt"/>
                          <a:cs typeface="+mn-cs"/>
                        </a:rPr>
                        <a:t>1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2812">
                <a:tc>
                  <a:txBody>
                    <a:bodyPr/>
                    <a:lstStyle/>
                    <a:p>
                      <a:r>
                        <a:rPr lang="uk-UA" sz="2000" b="1" dirty="0" smtClean="0"/>
                        <a:t>5. 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b="1" dirty="0" smtClean="0"/>
                        <a:t>Історія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2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2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rgbClr val="FF0000"/>
                          </a:solidFill>
                          <a:latin typeface="+mj-lt"/>
                          <a:cs typeface="+mn-cs"/>
                        </a:rPr>
                        <a:t>3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2812">
                <a:tc>
                  <a:txBody>
                    <a:bodyPr/>
                    <a:lstStyle/>
                    <a:p>
                      <a:r>
                        <a:rPr lang="uk-UA" sz="2000" b="1" dirty="0" smtClean="0"/>
                        <a:t>6.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b="1" dirty="0" smtClean="0"/>
                        <a:t>Правознавство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1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1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-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62812">
                <a:tc>
                  <a:txBody>
                    <a:bodyPr/>
                    <a:lstStyle/>
                    <a:p>
                      <a:r>
                        <a:rPr lang="uk-UA" sz="2000" b="1" dirty="0" smtClean="0"/>
                        <a:t>7.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b="1" dirty="0" smtClean="0"/>
                        <a:t>Географія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-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-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1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62812">
                <a:tc>
                  <a:txBody>
                    <a:bodyPr/>
                    <a:lstStyle/>
                    <a:p>
                      <a:r>
                        <a:rPr lang="uk-UA" sz="2000" b="1" dirty="0" smtClean="0"/>
                        <a:t>8.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b="1" dirty="0" smtClean="0"/>
                        <a:t>Біологія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-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rgbClr val="FF0000"/>
                          </a:solidFill>
                          <a:latin typeface="+mj-lt"/>
                          <a:cs typeface="+mn-cs"/>
                        </a:rPr>
                        <a:t>1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1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62812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Хімія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1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-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-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62812">
                <a:tc>
                  <a:txBody>
                    <a:bodyPr/>
                    <a:lstStyle/>
                    <a:p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b="1" dirty="0" smtClean="0"/>
                        <a:t>Всього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5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6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7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6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" y="760967"/>
            <a:ext cx="1543051" cy="1709867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077" y="211016"/>
            <a:ext cx="7878611" cy="3156298"/>
          </a:xfrm>
          <a:solidFill>
            <a:srgbClr val="FFCCCC"/>
          </a:solidFill>
        </p:spPr>
        <p:txBody>
          <a:bodyPr>
            <a:normAutofit fontScale="90000"/>
          </a:bodyPr>
          <a:lstStyle/>
          <a:p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dirty="0" smtClean="0"/>
              <a:t>Історична довідка:</a:t>
            </a:r>
            <a:r>
              <a:rPr lang="uk-UA" sz="2800" dirty="0" smtClean="0"/>
              <a:t> </a:t>
            </a:r>
            <a:br>
              <a:rPr lang="uk-UA" sz="2800" dirty="0" smtClean="0"/>
            </a:br>
            <a:r>
              <a:rPr lang="uk-UA" sz="2800" b="1" dirty="0" smtClean="0">
                <a:solidFill>
                  <a:srgbClr val="002060"/>
                </a:solidFill>
              </a:rPr>
              <a:t>- </a:t>
            </a:r>
            <a:r>
              <a:rPr lang="uk-UA" sz="2200" b="1" dirty="0" smtClean="0">
                <a:solidFill>
                  <a:srgbClr val="002060"/>
                </a:solidFill>
                <a:latin typeface="Arial Black" pitchFamily="34" charset="0"/>
              </a:rPr>
              <a:t>у 1994 році  група  батьків та ініціативних талановитих психологів  організували курси підготовки дітей до початкової школи</a:t>
            </a:r>
            <a:r>
              <a:rPr lang="uk-UA" sz="2700" b="1" dirty="0" smtClean="0">
                <a:solidFill>
                  <a:srgbClr val="002060"/>
                </a:solidFill>
                <a:latin typeface="Arial Black" pitchFamily="34" charset="0"/>
              </a:rPr>
              <a:t>; </a:t>
            </a:r>
            <a:br>
              <a:rPr lang="uk-UA" sz="2700" b="1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uk-UA" sz="2700" b="1" dirty="0" smtClean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uk-UA" sz="2700" b="1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uk-UA" sz="2000" dirty="0" smtClean="0"/>
              <a:t>- </a:t>
            </a:r>
            <a:r>
              <a:rPr lang="uk-UA" sz="2000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у </a:t>
            </a:r>
            <a:r>
              <a:rPr lang="uk-UA" sz="2000" b="1" dirty="0" smtClean="0">
                <a:solidFill>
                  <a:srgbClr val="C00000"/>
                </a:solidFill>
                <a:latin typeface="Arial Black" pitchFamily="34" charset="0"/>
              </a:rPr>
              <a:t>1995</a:t>
            </a:r>
            <a:r>
              <a:rPr lang="uk-UA" sz="20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uk-UA" sz="2000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році </a:t>
            </a:r>
            <a:r>
              <a:rPr lang="ru-RU" sz="2000" dirty="0" err="1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з’явився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перший </a:t>
            </a:r>
            <a:r>
              <a:rPr lang="ru-RU" sz="2000" dirty="0" err="1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клас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2000" dirty="0" err="1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приватної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2000" dirty="0" err="1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загальноосвітньої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2000" dirty="0" err="1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школи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«</a:t>
            </a:r>
            <a:r>
              <a:rPr lang="ru-RU" sz="2000" dirty="0" err="1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Гармонія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». </a:t>
            </a:r>
            <a:r>
              <a:rPr lang="ru-RU" sz="2000" dirty="0" err="1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Засновником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2000" dirty="0" err="1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школи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став кандидат </a:t>
            </a:r>
            <a:r>
              <a:rPr lang="ru-RU" sz="2000" dirty="0" err="1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фізико-математичних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наук </a:t>
            </a:r>
            <a:r>
              <a:rPr lang="ru-RU" sz="2000" b="1" dirty="0" err="1" smtClean="0">
                <a:solidFill>
                  <a:srgbClr val="C00000"/>
                </a:solidFill>
                <a:latin typeface="Arial Black" pitchFamily="34" charset="0"/>
              </a:rPr>
              <a:t>Шелепало</a:t>
            </a:r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</a:rPr>
              <a:t> Олег </a:t>
            </a:r>
            <a:r>
              <a:rPr lang="ru-RU" sz="2000" b="1" dirty="0" err="1" smtClean="0">
                <a:solidFill>
                  <a:srgbClr val="C00000"/>
                </a:solidFill>
                <a:latin typeface="Arial Black" pitchFamily="34" charset="0"/>
              </a:rPr>
              <a:t>Олександрович</a:t>
            </a: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. </a:t>
            </a:r>
            <a:r>
              <a:rPr lang="uk-UA" sz="20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endParaRPr lang="uk-UA" sz="2800" b="1" dirty="0"/>
          </a:p>
        </p:txBody>
      </p:sp>
      <p:pic>
        <p:nvPicPr>
          <p:cNvPr id="33794" name="Picture 2" descr="d:\Users\user\Desktop\002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7484" y="2978601"/>
            <a:ext cx="4881489" cy="3589113"/>
          </a:xfrm>
          <a:prstGeom prst="rect">
            <a:avLst/>
          </a:prstGeom>
          <a:noFill/>
        </p:spPr>
      </p:pic>
      <p:pic>
        <p:nvPicPr>
          <p:cNvPr id="6" name="Picture 2" descr="d:\Users\user\Desktop\__новые фото 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0295" y="3193144"/>
            <a:ext cx="2152356" cy="3454399"/>
          </a:xfrm>
          <a:prstGeom prst="rect">
            <a:avLst/>
          </a:prstGeom>
          <a:noFill/>
        </p:spPr>
      </p:pic>
      <p:pic>
        <p:nvPicPr>
          <p:cNvPr id="7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1" y="782594"/>
            <a:ext cx="1323974" cy="1467106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1852" y="204716"/>
            <a:ext cx="6668086" cy="805218"/>
          </a:xfrm>
        </p:spPr>
        <p:txBody>
          <a:bodyPr/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Підготовка та захист робіт МАН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920242" y="1039835"/>
          <a:ext cx="6684497" cy="482756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8268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549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129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8978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18362"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Black" pitchFamily="34" charset="0"/>
                        </a:rPr>
                        <a:t>Навчальний рік</a:t>
                      </a:r>
                      <a:endParaRPr lang="ru-RU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Black" pitchFamily="34" charset="0"/>
                        </a:rPr>
                        <a:t>Місце</a:t>
                      </a:r>
                      <a:endParaRPr lang="ru-RU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Black" pitchFamily="34" charset="0"/>
                        </a:rPr>
                        <a:t>ПІ</a:t>
                      </a:r>
                      <a:r>
                        <a:rPr lang="uk-UA" sz="18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Black" pitchFamily="34" charset="0"/>
                        </a:rPr>
                        <a:t> учня</a:t>
                      </a:r>
                      <a:endParaRPr lang="ru-RU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Black" pitchFamily="34" charset="0"/>
                        </a:rPr>
                        <a:t>ПІП</a:t>
                      </a:r>
                      <a:r>
                        <a:rPr lang="uk-UA" sz="1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Black" pitchFamily="34" charset="0"/>
                        </a:rPr>
                        <a:t> пед. керівника</a:t>
                      </a:r>
                      <a:endParaRPr lang="ru-RU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85205"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latin typeface="Arial Black" pitchFamily="34" charset="0"/>
                        </a:rPr>
                        <a:t>2012-2013</a:t>
                      </a:r>
                      <a:endParaRPr lang="ru-RU" sz="1800" b="1" dirty="0"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 Black" pitchFamily="34" charset="0"/>
                        </a:rPr>
                        <a:t>ІІІ</a:t>
                      </a:r>
                      <a:endParaRPr lang="ru-RU" sz="1800" b="1" dirty="0"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err="1" smtClean="0">
                          <a:latin typeface="Arial Black" pitchFamily="34" charset="0"/>
                        </a:rPr>
                        <a:t>Шафікова</a:t>
                      </a:r>
                      <a:r>
                        <a:rPr lang="ru-RU" sz="1800" b="1" dirty="0" smtClean="0">
                          <a:latin typeface="Arial Black" pitchFamily="34" charset="0"/>
                        </a:rPr>
                        <a:t> </a:t>
                      </a:r>
                      <a:r>
                        <a:rPr lang="ru-RU" sz="1800" b="1" dirty="0" err="1" smtClean="0">
                          <a:latin typeface="Arial Black" pitchFamily="34" charset="0"/>
                        </a:rPr>
                        <a:t>Ілона</a:t>
                      </a:r>
                      <a:endParaRPr lang="ru-RU" sz="1800" b="1" dirty="0"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err="1" smtClean="0">
                          <a:latin typeface="Arial Black" pitchFamily="34" charset="0"/>
                        </a:rPr>
                        <a:t>Вельма</a:t>
                      </a:r>
                      <a:r>
                        <a:rPr lang="ru-RU" sz="1800" b="1" dirty="0" smtClean="0">
                          <a:latin typeface="Arial Black" pitchFamily="34" charset="0"/>
                        </a:rPr>
                        <a:t> Е.М.</a:t>
                      </a:r>
                    </a:p>
                    <a:p>
                      <a:pPr algn="ctr"/>
                      <a:r>
                        <a:rPr lang="ru-RU" sz="1800" b="1" dirty="0" err="1" smtClean="0">
                          <a:latin typeface="Arial Black" pitchFamily="34" charset="0"/>
                        </a:rPr>
                        <a:t>історія</a:t>
                      </a:r>
                      <a:endParaRPr lang="ru-RU" sz="1800" b="1" dirty="0">
                        <a:latin typeface="Arial Black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23298"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latin typeface="Arial Black" pitchFamily="34" charset="0"/>
                        </a:rPr>
                        <a:t>2013-2014</a:t>
                      </a:r>
                      <a:endParaRPr lang="ru-RU" sz="1800" b="1" dirty="0"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latin typeface="Arial Black" pitchFamily="34" charset="0"/>
                        </a:rPr>
                        <a:t>-</a:t>
                      </a:r>
                      <a:endParaRPr lang="ru-RU" sz="1800" b="1" dirty="0"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latin typeface="Arial Black" pitchFamily="34" charset="0"/>
                        </a:rPr>
                        <a:t>Ковальчук</a:t>
                      </a:r>
                      <a:r>
                        <a:rPr lang="uk-UA" sz="1800" b="1" baseline="0" dirty="0" smtClean="0">
                          <a:latin typeface="Arial Black" pitchFamily="34" charset="0"/>
                        </a:rPr>
                        <a:t> Ольга, </a:t>
                      </a:r>
                    </a:p>
                    <a:p>
                      <a:pPr algn="ctr"/>
                      <a:r>
                        <a:rPr lang="uk-UA" sz="1800" b="1" baseline="0" dirty="0" smtClean="0">
                          <a:latin typeface="Arial Black" pitchFamily="34" charset="0"/>
                        </a:rPr>
                        <a:t>Ковальчук Наталія</a:t>
                      </a:r>
                      <a:endParaRPr lang="ru-RU" sz="1800" b="1" dirty="0"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err="1" smtClean="0">
                          <a:latin typeface="Arial Black" pitchFamily="34" charset="0"/>
                        </a:rPr>
                        <a:t>Стеценко</a:t>
                      </a:r>
                      <a:r>
                        <a:rPr lang="uk-UA" sz="1800" b="1" baseline="0" dirty="0" smtClean="0">
                          <a:latin typeface="Arial Black" pitchFamily="34" charset="0"/>
                        </a:rPr>
                        <a:t> І.В. </a:t>
                      </a:r>
                    </a:p>
                    <a:p>
                      <a:pPr algn="ctr"/>
                      <a:r>
                        <a:rPr lang="uk-UA" sz="1800" b="1" baseline="0" dirty="0" smtClean="0">
                          <a:latin typeface="Arial Black" pitchFamily="34" charset="0"/>
                        </a:rPr>
                        <a:t>література</a:t>
                      </a:r>
                      <a:endParaRPr lang="ru-RU" sz="1800" b="1" dirty="0">
                        <a:latin typeface="Arial Black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23298"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latin typeface="Arial Black" pitchFamily="34" charset="0"/>
                        </a:rPr>
                        <a:t>2014-2015</a:t>
                      </a:r>
                      <a:endParaRPr lang="ru-RU" sz="1800" b="1" dirty="0"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latin typeface="Arial Black" pitchFamily="34" charset="0"/>
                        </a:rPr>
                        <a:t>-</a:t>
                      </a:r>
                      <a:endParaRPr lang="ru-RU" sz="1800" b="1" dirty="0"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err="1" smtClean="0">
                          <a:latin typeface="Arial Black" pitchFamily="34" charset="0"/>
                        </a:rPr>
                        <a:t>Григорчук</a:t>
                      </a:r>
                      <a:r>
                        <a:rPr lang="uk-UA" sz="1800" b="1" baseline="0" dirty="0" smtClean="0">
                          <a:latin typeface="Arial Black" pitchFamily="34" charset="0"/>
                        </a:rPr>
                        <a:t> Олександр</a:t>
                      </a:r>
                      <a:endParaRPr lang="ru-RU" sz="1800" b="1" dirty="0"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err="1" smtClean="0">
                          <a:latin typeface="Arial Black" pitchFamily="34" charset="0"/>
                        </a:rPr>
                        <a:t>Чічковська</a:t>
                      </a:r>
                      <a:r>
                        <a:rPr lang="uk-UA" sz="1800" b="1" baseline="0" dirty="0" smtClean="0">
                          <a:latin typeface="Arial Black" pitchFamily="34" charset="0"/>
                        </a:rPr>
                        <a:t> Т.Г. біологія</a:t>
                      </a:r>
                      <a:endParaRPr lang="ru-RU" sz="1800" b="1" dirty="0">
                        <a:latin typeface="Arial Black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7401"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latin typeface="Arial Black" pitchFamily="34" charset="0"/>
                        </a:rPr>
                        <a:t>2015-2016</a:t>
                      </a:r>
                      <a:endParaRPr lang="ru-RU" sz="1800" b="1" dirty="0"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 Black" pitchFamily="34" charset="0"/>
                        </a:rPr>
                        <a:t>-</a:t>
                      </a:r>
                      <a:endParaRPr lang="ru-RU" sz="1800" b="1" dirty="0"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 Black" pitchFamily="34" charset="0"/>
                        </a:rPr>
                        <a:t>-</a:t>
                      </a:r>
                      <a:endParaRPr lang="ru-RU" sz="1800" b="1" dirty="0"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 Black" pitchFamily="34" charset="0"/>
                        </a:rPr>
                        <a:t>-</a:t>
                      </a:r>
                      <a:endParaRPr lang="ru-RU" sz="1800" b="1" dirty="0">
                        <a:latin typeface="Arial Black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6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6" y="418067"/>
            <a:ext cx="1514474" cy="1678201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2440" y="0"/>
            <a:ext cx="4602480" cy="2453640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Результати участі  у Всеукраїнських </a:t>
            </a:r>
            <a:b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предметних олімпіадах для приватних шкіл</a:t>
            </a:r>
            <a:b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(кількість призових місць)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68653" y="2563497"/>
          <a:ext cx="6263642" cy="419925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711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71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638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638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4196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6388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7244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0292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7244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47244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531639">
                <a:tc>
                  <a:txBody>
                    <a:bodyPr/>
                    <a:lstStyle/>
                    <a:p>
                      <a:r>
                        <a:rPr lang="uk-UA" sz="2000" b="1" dirty="0" smtClean="0"/>
                        <a:t>№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b="1" dirty="0" smtClean="0"/>
                        <a:t>Предмет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uk-UA" sz="2000" b="1" dirty="0" smtClean="0"/>
                        <a:t>2012-2013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uk-UA" sz="2000" b="1" dirty="0" smtClean="0"/>
                        <a:t>2013-2014 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uk-UA" sz="2000" b="1" dirty="0" smtClean="0"/>
                        <a:t>2014-2015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7751">
                <a:tc>
                  <a:txBody>
                    <a:bodyPr/>
                    <a:lstStyle/>
                    <a:p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Місця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І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ІІ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ІІІ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8000"/>
                          </a:solidFill>
                          <a:latin typeface="+mj-lt"/>
                          <a:cs typeface="Times New Roman" pitchFamily="18" charset="0"/>
                        </a:rPr>
                        <a:t>І</a:t>
                      </a:r>
                      <a:endParaRPr lang="ru-RU" sz="2000" b="1" dirty="0">
                        <a:solidFill>
                          <a:srgbClr val="008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8000"/>
                          </a:solidFill>
                          <a:latin typeface="+mj-lt"/>
                          <a:cs typeface="Times New Roman" pitchFamily="18" charset="0"/>
                        </a:rPr>
                        <a:t>ІІ</a:t>
                      </a:r>
                      <a:endParaRPr lang="ru-RU" sz="2000" b="1" dirty="0">
                        <a:solidFill>
                          <a:srgbClr val="008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8000"/>
                          </a:solidFill>
                          <a:latin typeface="+mj-lt"/>
                          <a:cs typeface="Times New Roman" pitchFamily="18" charset="0"/>
                        </a:rPr>
                        <a:t>ІІІ</a:t>
                      </a:r>
                      <a:endParaRPr lang="ru-RU" sz="2000" b="1" dirty="0">
                        <a:solidFill>
                          <a:srgbClr val="008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І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ІІ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ІІІ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73791">
                <a:tc>
                  <a:txBody>
                    <a:bodyPr/>
                    <a:lstStyle/>
                    <a:p>
                      <a:r>
                        <a:rPr lang="uk-UA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uk-UA" sz="1800" b="1" dirty="0" smtClean="0"/>
                        <a:t>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dirty="0" smtClean="0"/>
                        <a:t>Українська</a:t>
                      </a:r>
                    </a:p>
                    <a:p>
                      <a:r>
                        <a:rPr lang="uk-UA" sz="1800" b="1" baseline="0" dirty="0" smtClean="0"/>
                        <a:t> мова та літ.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1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3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4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8000"/>
                          </a:solidFill>
                          <a:latin typeface="+mj-lt"/>
                          <a:cs typeface="Times New Roman" pitchFamily="18" charset="0"/>
                        </a:rPr>
                        <a:t>1</a:t>
                      </a:r>
                      <a:endParaRPr lang="ru-RU" sz="2000" b="1" dirty="0">
                        <a:solidFill>
                          <a:srgbClr val="008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8000"/>
                          </a:solidFill>
                          <a:latin typeface="+mj-lt"/>
                          <a:cs typeface="Times New Roman" pitchFamily="18" charset="0"/>
                        </a:rPr>
                        <a:t>2</a:t>
                      </a:r>
                      <a:endParaRPr lang="ru-RU" sz="2000" b="1" dirty="0">
                        <a:solidFill>
                          <a:srgbClr val="008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8000"/>
                          </a:solidFill>
                          <a:latin typeface="+mj-lt"/>
                          <a:cs typeface="Times New Roman" pitchFamily="18" charset="0"/>
                        </a:rPr>
                        <a:t>4</a:t>
                      </a:r>
                      <a:endParaRPr lang="ru-RU" sz="2000" b="1" dirty="0">
                        <a:solidFill>
                          <a:srgbClr val="008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2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3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5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737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dirty="0" smtClean="0"/>
                        <a:t> </a:t>
                      </a:r>
                      <a:r>
                        <a:rPr lang="uk-UA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dirty="0" smtClean="0"/>
                        <a:t>Зарубіжна література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1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1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2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8000"/>
                          </a:solidFill>
                          <a:latin typeface="+mj-lt"/>
                          <a:cs typeface="Times New Roman" pitchFamily="18" charset="0"/>
                        </a:rPr>
                        <a:t>-</a:t>
                      </a:r>
                      <a:endParaRPr lang="ru-RU" sz="2400" b="1" dirty="0">
                        <a:solidFill>
                          <a:srgbClr val="008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8000"/>
                          </a:solidFill>
                          <a:latin typeface="+mj-lt"/>
                          <a:cs typeface="Times New Roman" pitchFamily="18" charset="0"/>
                        </a:rPr>
                        <a:t>1</a:t>
                      </a:r>
                      <a:endParaRPr lang="ru-RU" sz="2400" b="1" dirty="0">
                        <a:solidFill>
                          <a:srgbClr val="008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8000"/>
                          </a:solidFill>
                          <a:latin typeface="+mj-lt"/>
                          <a:cs typeface="Times New Roman" pitchFamily="18" charset="0"/>
                        </a:rPr>
                        <a:t>1</a:t>
                      </a:r>
                      <a:endParaRPr lang="ru-RU" sz="2400" b="1" dirty="0">
                        <a:solidFill>
                          <a:srgbClr val="008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-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-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3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9965">
                <a:tc>
                  <a:txBody>
                    <a:bodyPr/>
                    <a:lstStyle/>
                    <a:p>
                      <a:r>
                        <a:rPr lang="uk-UA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uk-UA" sz="1800" b="1" dirty="0" smtClean="0"/>
                        <a:t>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dirty="0" smtClean="0"/>
                        <a:t>Англійська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1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3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3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8000"/>
                          </a:solidFill>
                          <a:latin typeface="+mj-lt"/>
                          <a:cs typeface="Times New Roman" pitchFamily="18" charset="0"/>
                        </a:rPr>
                        <a:t>-</a:t>
                      </a:r>
                      <a:endParaRPr lang="ru-RU" sz="2400" b="1" dirty="0">
                        <a:solidFill>
                          <a:srgbClr val="008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8000"/>
                          </a:solidFill>
                          <a:latin typeface="+mj-lt"/>
                          <a:cs typeface="Times New Roman" pitchFamily="18" charset="0"/>
                        </a:rPr>
                        <a:t>-</a:t>
                      </a:r>
                      <a:endParaRPr lang="ru-RU" sz="2400" b="1" dirty="0">
                        <a:solidFill>
                          <a:srgbClr val="008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8000"/>
                          </a:solidFill>
                          <a:latin typeface="+mj-lt"/>
                          <a:cs typeface="Times New Roman" pitchFamily="18" charset="0"/>
                        </a:rPr>
                        <a:t>2</a:t>
                      </a:r>
                      <a:endParaRPr lang="ru-RU" sz="2400" b="1" dirty="0">
                        <a:solidFill>
                          <a:srgbClr val="008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2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1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2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737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uk-UA" sz="1800" b="1" dirty="0" smtClean="0"/>
                        <a:t> </a:t>
                      </a:r>
                      <a:endParaRPr lang="ru-RU" sz="18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uk-UA" sz="1800" b="1" dirty="0" smtClean="0"/>
                        <a:t>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dirty="0" smtClean="0"/>
                        <a:t>Математика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3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2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5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8000"/>
                          </a:solidFill>
                          <a:latin typeface="+mj-lt"/>
                          <a:cs typeface="Times New Roman" pitchFamily="18" charset="0"/>
                        </a:rPr>
                        <a:t>-</a:t>
                      </a:r>
                      <a:endParaRPr lang="ru-RU" sz="2000" b="1" dirty="0">
                        <a:solidFill>
                          <a:srgbClr val="008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8000"/>
                          </a:solidFill>
                          <a:latin typeface="+mj-lt"/>
                          <a:cs typeface="Times New Roman" pitchFamily="18" charset="0"/>
                        </a:rPr>
                        <a:t>-</a:t>
                      </a:r>
                      <a:endParaRPr lang="ru-RU" sz="2000" b="1" dirty="0">
                        <a:solidFill>
                          <a:srgbClr val="008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8000"/>
                          </a:solidFill>
                          <a:latin typeface="+mj-lt"/>
                          <a:cs typeface="Times New Roman" pitchFamily="18" charset="0"/>
                        </a:rPr>
                        <a:t>-</a:t>
                      </a:r>
                      <a:endParaRPr lang="ru-RU" sz="2000" b="1" dirty="0">
                        <a:solidFill>
                          <a:srgbClr val="008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-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-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-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88525">
                <a:tc>
                  <a:txBody>
                    <a:bodyPr/>
                    <a:lstStyle/>
                    <a:p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dirty="0" smtClean="0"/>
                        <a:t>Всього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29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11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18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9218" name="Picture 2" descr="d:\Users\user\Desktop\IMG_20150515_1114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" y="0"/>
            <a:ext cx="368808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05651" y="2627868"/>
            <a:ext cx="1409700" cy="15621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3039" y="0"/>
            <a:ext cx="7427743" cy="66118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Участь учнів школи у конкурсах  (278 призових)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787793" y="590840"/>
          <a:ext cx="8173328" cy="626716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03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025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676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0893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5389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19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Назва конкурсу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2013-2014 </a:t>
                      </a:r>
                      <a:r>
                        <a:rPr lang="uk-UA" sz="1400" dirty="0" err="1" smtClean="0"/>
                        <a:t>н.р</a:t>
                      </a:r>
                      <a:r>
                        <a:rPr lang="uk-UA" sz="1400" dirty="0" smtClean="0"/>
                        <a:t>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2014-2015 </a:t>
                      </a:r>
                      <a:r>
                        <a:rPr lang="uk-UA" sz="1400" dirty="0" err="1" smtClean="0"/>
                        <a:t>н.р</a:t>
                      </a:r>
                      <a:r>
                        <a:rPr lang="uk-UA" sz="1400" dirty="0" smtClean="0"/>
                        <a:t>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2015-2016 </a:t>
                      </a:r>
                      <a:r>
                        <a:rPr lang="uk-UA" sz="1400" dirty="0" err="1" smtClean="0"/>
                        <a:t>н.р</a:t>
                      </a:r>
                      <a:r>
                        <a:rPr lang="uk-UA" sz="1400" dirty="0" smtClean="0"/>
                        <a:t>.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9980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Конкурс  </a:t>
                      </a:r>
                      <a:r>
                        <a:rPr lang="uk-UA" sz="1400" b="1" dirty="0" smtClean="0"/>
                        <a:t>ім. </a:t>
                      </a:r>
                      <a:r>
                        <a:rPr lang="uk-UA" sz="1400" b="1" dirty="0" err="1" smtClean="0"/>
                        <a:t>Яцика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Arial Black" pitchFamily="34" charset="0"/>
                        </a:rPr>
                        <a:t>ІІ,</a:t>
                      </a:r>
                      <a:r>
                        <a:rPr lang="uk-UA" sz="1400" baseline="0" dirty="0" smtClean="0">
                          <a:latin typeface="Arial Black" pitchFamily="34" charset="0"/>
                        </a:rPr>
                        <a:t> ІІІ,  </a:t>
                      </a:r>
                      <a:endParaRPr lang="ru-RU" sz="14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 Black" pitchFamily="34" charset="0"/>
                        </a:rPr>
                        <a:t>ІІІ</a:t>
                      </a:r>
                      <a:endParaRPr lang="ru-RU" sz="14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Arial Black" pitchFamily="34" charset="0"/>
                        </a:rPr>
                        <a:t>ІІІ</a:t>
                      </a:r>
                      <a:endParaRPr lang="ru-RU" sz="1400" dirty="0">
                        <a:latin typeface="Arial Black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9980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2.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err="1" smtClean="0"/>
                        <a:t>Конк</a:t>
                      </a:r>
                      <a:r>
                        <a:rPr lang="uk-UA" sz="1400" b="1" dirty="0" smtClean="0"/>
                        <a:t>. </a:t>
                      </a:r>
                      <a:r>
                        <a:rPr lang="uk-UA" sz="1400" b="1" baseline="0" dirty="0" smtClean="0"/>
                        <a:t>ім. Шевченка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Arial Black" pitchFamily="34" charset="0"/>
                        </a:rPr>
                        <a:t>ІІ</a:t>
                      </a:r>
                      <a:endParaRPr lang="ru-RU" sz="14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 Black" pitchFamily="34" charset="0"/>
                        </a:rPr>
                        <a:t>ІІІ</a:t>
                      </a:r>
                      <a:endParaRPr lang="ru-RU" sz="14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 Black" pitchFamily="34" charset="0"/>
                        </a:rPr>
                        <a:t>ІІІ</a:t>
                      </a:r>
                      <a:endParaRPr lang="ru-RU" sz="1400" dirty="0">
                        <a:latin typeface="Arial Black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9980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3.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Конкурс читців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 Black" pitchFamily="34" charset="0"/>
                        </a:rPr>
                        <a:t>ІІІ</a:t>
                      </a:r>
                      <a:endParaRPr lang="ru-RU" sz="14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Arial Black" pitchFamily="34" charset="0"/>
                        </a:rPr>
                        <a:t>ІІ, ІІІ</a:t>
                      </a:r>
                      <a:endParaRPr lang="ru-RU" sz="14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 Black" pitchFamily="34" charset="0"/>
                        </a:rPr>
                        <a:t>-</a:t>
                      </a:r>
                      <a:endParaRPr lang="ru-RU" sz="1400" dirty="0">
                        <a:latin typeface="Arial Black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9980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4.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Творчі конкурси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 Black" pitchFamily="34" charset="0"/>
                        </a:rPr>
                        <a:t>ІІ,  ІІІ</a:t>
                      </a:r>
                      <a:endParaRPr lang="ru-RU" sz="14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 Black" pitchFamily="34" charset="0"/>
                        </a:rPr>
                        <a:t>І,  ІІ,  ІІ, ІІІ</a:t>
                      </a:r>
                      <a:endParaRPr lang="ru-RU" sz="14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 Black" pitchFamily="34" charset="0"/>
                        </a:rPr>
                        <a:t>ІІ</a:t>
                      </a:r>
                      <a:endParaRPr lang="ru-RU" sz="1400" dirty="0">
                        <a:latin typeface="Arial Black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4702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5.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err="1" smtClean="0"/>
                        <a:t>“Гринвіч”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16  (</a:t>
                      </a:r>
                      <a:r>
                        <a:rPr lang="uk-UA" sz="1400" b="1" dirty="0" smtClean="0">
                          <a:latin typeface="Arial Black" pitchFamily="34" charset="0"/>
                        </a:rPr>
                        <a:t>7</a:t>
                      </a:r>
                      <a:r>
                        <a:rPr lang="uk-UA" sz="1400" b="1" baseline="0" dirty="0" smtClean="0"/>
                        <a:t> </a:t>
                      </a:r>
                      <a:r>
                        <a:rPr lang="uk-UA" sz="1400" b="1" dirty="0" smtClean="0"/>
                        <a:t>призових)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9  (</a:t>
                      </a:r>
                      <a:r>
                        <a:rPr lang="ru-RU" sz="1400" b="1" dirty="0" smtClean="0">
                          <a:latin typeface="Arial Black" pitchFamily="34" charset="0"/>
                        </a:rPr>
                        <a:t>4</a:t>
                      </a:r>
                      <a:r>
                        <a:rPr lang="ru-RU" sz="1400" b="1" dirty="0" smtClean="0"/>
                        <a:t> </a:t>
                      </a:r>
                      <a:r>
                        <a:rPr lang="ru-RU" sz="1400" b="1" dirty="0" err="1" smtClean="0"/>
                        <a:t>призових</a:t>
                      </a:r>
                      <a:r>
                        <a:rPr lang="ru-RU" sz="1400" b="1" dirty="0" smtClean="0"/>
                        <a:t>)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11 (</a:t>
                      </a:r>
                      <a:r>
                        <a:rPr lang="ru-RU" sz="1400" b="1" dirty="0" smtClean="0">
                          <a:latin typeface="Arial Black" pitchFamily="34" charset="0"/>
                        </a:rPr>
                        <a:t>7</a:t>
                      </a:r>
                      <a:r>
                        <a:rPr lang="ru-RU" sz="1400" b="1" baseline="0" dirty="0" smtClean="0"/>
                        <a:t> </a:t>
                      </a:r>
                      <a:r>
                        <a:rPr lang="ru-RU" sz="1400" b="1" baseline="0" dirty="0" err="1" smtClean="0"/>
                        <a:t>призових</a:t>
                      </a:r>
                      <a:r>
                        <a:rPr lang="ru-RU" sz="1400" b="1" baseline="0" dirty="0" smtClean="0"/>
                        <a:t>)</a:t>
                      </a: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9980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6.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err="1" smtClean="0"/>
                        <a:t>“Кенгуру”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68</a:t>
                      </a:r>
                      <a:r>
                        <a:rPr lang="uk-UA" sz="1400" b="1" baseline="0" dirty="0" smtClean="0"/>
                        <a:t>  (</a:t>
                      </a:r>
                      <a:r>
                        <a:rPr lang="uk-UA" sz="1400" b="1" baseline="0" dirty="0" smtClean="0">
                          <a:latin typeface="Arial Black" pitchFamily="34" charset="0"/>
                        </a:rPr>
                        <a:t>21</a:t>
                      </a:r>
                      <a:r>
                        <a:rPr lang="uk-UA" sz="1400" b="1" baseline="0" dirty="0" smtClean="0"/>
                        <a:t> призових)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31 (</a:t>
                      </a:r>
                      <a:r>
                        <a:rPr lang="uk-UA" sz="1400" b="1" dirty="0" smtClean="0">
                          <a:latin typeface="Arial Black" pitchFamily="34" charset="0"/>
                        </a:rPr>
                        <a:t>17</a:t>
                      </a:r>
                      <a:r>
                        <a:rPr lang="uk-UA" sz="1400" b="1" dirty="0" smtClean="0"/>
                        <a:t> призових)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39 (</a:t>
                      </a:r>
                      <a:r>
                        <a:rPr lang="ru-RU" sz="1400" b="1" dirty="0" smtClean="0">
                          <a:latin typeface="Arial Black" pitchFamily="34" charset="0"/>
                        </a:rPr>
                        <a:t>16</a:t>
                      </a:r>
                      <a:r>
                        <a:rPr lang="ru-RU" sz="1400" b="1" baseline="0" dirty="0" smtClean="0"/>
                        <a:t> </a:t>
                      </a:r>
                      <a:r>
                        <a:rPr lang="ru-RU" sz="1400" b="1" baseline="0" dirty="0" err="1" smtClean="0"/>
                        <a:t>призових</a:t>
                      </a:r>
                      <a:r>
                        <a:rPr lang="ru-RU" sz="1400" b="1" baseline="0" dirty="0" smtClean="0"/>
                        <a:t>)</a:t>
                      </a: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6518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7.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err="1" smtClean="0"/>
                        <a:t>“Лелека”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21  ( </a:t>
                      </a:r>
                      <a:r>
                        <a:rPr lang="uk-UA" sz="1400" b="1" dirty="0" smtClean="0">
                          <a:latin typeface="Arial Black" pitchFamily="34" charset="0"/>
                        </a:rPr>
                        <a:t>10</a:t>
                      </a:r>
                      <a:r>
                        <a:rPr lang="uk-UA" sz="1400" b="1" dirty="0" smtClean="0"/>
                        <a:t> призових)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-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18</a:t>
                      </a:r>
                      <a:r>
                        <a:rPr lang="ru-RU" sz="1400" b="1" baseline="0" dirty="0" smtClean="0"/>
                        <a:t>  </a:t>
                      </a:r>
                      <a:r>
                        <a:rPr lang="ru-RU" sz="1400" b="1" baseline="0" dirty="0" smtClean="0">
                          <a:latin typeface="Arial Black" pitchFamily="34" charset="0"/>
                        </a:rPr>
                        <a:t> (7 </a:t>
                      </a:r>
                      <a:r>
                        <a:rPr lang="ru-RU" sz="1400" b="1" baseline="0" dirty="0" err="1" smtClean="0"/>
                        <a:t>призових</a:t>
                      </a:r>
                      <a:r>
                        <a:rPr lang="ru-RU" sz="1400" b="1" baseline="0" dirty="0" smtClean="0"/>
                        <a:t>)</a:t>
                      </a: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14317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8.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err="1" smtClean="0"/>
                        <a:t>“Колосок”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26</a:t>
                      </a:r>
                      <a:r>
                        <a:rPr lang="uk-UA" sz="1400" b="1" baseline="0" dirty="0" smtClean="0"/>
                        <a:t>  ( </a:t>
                      </a:r>
                      <a:r>
                        <a:rPr lang="uk-UA" sz="1400" b="1" baseline="0" dirty="0" smtClean="0">
                          <a:latin typeface="Arial Black" pitchFamily="34" charset="0"/>
                        </a:rPr>
                        <a:t>11</a:t>
                      </a:r>
                      <a:r>
                        <a:rPr lang="uk-UA" sz="1400" b="1" baseline="0" dirty="0" smtClean="0"/>
                        <a:t> призових)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 29 (</a:t>
                      </a:r>
                      <a:r>
                        <a:rPr lang="uk-UA" sz="1400" b="1" dirty="0" smtClean="0">
                          <a:latin typeface="Arial Black" pitchFamily="34" charset="0"/>
                        </a:rPr>
                        <a:t>8</a:t>
                      </a:r>
                      <a:r>
                        <a:rPr lang="uk-UA" sz="1400" b="1" baseline="0" dirty="0" smtClean="0"/>
                        <a:t> призових)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 _</a:t>
                      </a: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26964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9.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err="1" smtClean="0"/>
                        <a:t>“Олімпус”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98 (</a:t>
                      </a:r>
                      <a:r>
                        <a:rPr lang="ru-RU" sz="1400" b="1" dirty="0" smtClean="0">
                          <a:latin typeface="Arial Black" pitchFamily="34" charset="0"/>
                        </a:rPr>
                        <a:t>23</a:t>
                      </a:r>
                      <a:r>
                        <a:rPr lang="ru-RU" sz="1400" b="1" dirty="0" smtClean="0"/>
                        <a:t> </a:t>
                      </a:r>
                      <a:r>
                        <a:rPr lang="ru-RU" sz="1400" b="1" dirty="0" err="1" smtClean="0"/>
                        <a:t>призових</a:t>
                      </a:r>
                      <a:r>
                        <a:rPr lang="ru-RU" sz="1400" b="1" dirty="0" smtClean="0"/>
                        <a:t>)</a:t>
                      </a:r>
                    </a:p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57 (</a:t>
                      </a:r>
                      <a:r>
                        <a:rPr lang="uk-UA" sz="1400" b="1" dirty="0" smtClean="0">
                          <a:latin typeface="Arial Black" pitchFamily="34" charset="0"/>
                        </a:rPr>
                        <a:t>19</a:t>
                      </a:r>
                      <a:r>
                        <a:rPr lang="uk-UA" sz="1400" b="1" dirty="0" smtClean="0"/>
                        <a:t> призових)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59 (</a:t>
                      </a:r>
                      <a:r>
                        <a:rPr lang="uk-UA" sz="1400" b="1" dirty="0" smtClean="0">
                          <a:latin typeface="Arial Black" pitchFamily="34" charset="0"/>
                        </a:rPr>
                        <a:t> 28 </a:t>
                      </a:r>
                      <a:r>
                        <a:rPr lang="uk-UA" sz="1400" b="1" dirty="0" smtClean="0">
                          <a:latin typeface="+mn-lt"/>
                        </a:rPr>
                        <a:t>призових</a:t>
                      </a:r>
                      <a:r>
                        <a:rPr lang="uk-UA" sz="1400" b="1" dirty="0" smtClean="0">
                          <a:latin typeface="Arial Black" pitchFamily="34" charset="0"/>
                        </a:rPr>
                        <a:t>)</a:t>
                      </a:r>
                      <a:endParaRPr lang="ru-RU" sz="1400" b="1" dirty="0">
                        <a:latin typeface="Arial Black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4072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10.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dirty="0" err="1" smtClean="0"/>
                        <a:t>“Левеня”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23 (</a:t>
                      </a:r>
                      <a:r>
                        <a:rPr lang="ru-RU" sz="1400" b="1" dirty="0" smtClean="0">
                          <a:latin typeface="Arial Black" pitchFamily="34" charset="0"/>
                        </a:rPr>
                        <a:t>11</a:t>
                      </a:r>
                      <a:r>
                        <a:rPr lang="ru-RU" sz="1400" b="1" dirty="0" smtClean="0"/>
                        <a:t> </a:t>
                      </a:r>
                      <a:r>
                        <a:rPr lang="ru-RU" sz="1400" b="1" dirty="0" err="1" smtClean="0"/>
                        <a:t>призових</a:t>
                      </a:r>
                      <a:r>
                        <a:rPr lang="ru-RU" sz="1400" b="1" dirty="0" smtClean="0"/>
                        <a:t>)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12  (</a:t>
                      </a:r>
                      <a:r>
                        <a:rPr lang="ru-RU" sz="1400" b="1" dirty="0" smtClean="0">
                          <a:latin typeface="Arial Black" pitchFamily="34" charset="0"/>
                        </a:rPr>
                        <a:t> 7</a:t>
                      </a:r>
                      <a:r>
                        <a:rPr lang="ru-RU" sz="1400" b="1" baseline="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ru-RU" sz="1400" b="1" baseline="0" dirty="0" err="1" smtClean="0"/>
                        <a:t>призових</a:t>
                      </a:r>
                      <a:r>
                        <a:rPr lang="ru-RU" sz="1400" b="1" baseline="0" dirty="0" smtClean="0"/>
                        <a:t> )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17  (</a:t>
                      </a:r>
                      <a:r>
                        <a:rPr lang="ru-RU" sz="1400" b="1" dirty="0" smtClean="0">
                          <a:latin typeface="Arial Black" pitchFamily="34" charset="0"/>
                        </a:rPr>
                        <a:t> 5 </a:t>
                      </a:r>
                      <a:r>
                        <a:rPr lang="ru-RU" sz="1400" b="1" dirty="0" err="1" smtClean="0"/>
                        <a:t>призових</a:t>
                      </a:r>
                      <a:r>
                        <a:rPr lang="ru-RU" sz="1400" b="1" dirty="0" smtClean="0"/>
                        <a:t>)</a:t>
                      </a: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52696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11.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err="1" smtClean="0"/>
                        <a:t>Геліантус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43  ( </a:t>
                      </a:r>
                      <a:r>
                        <a:rPr lang="ru-RU" sz="1400" b="1" dirty="0" smtClean="0">
                          <a:latin typeface="Arial Black" pitchFamily="34" charset="0"/>
                        </a:rPr>
                        <a:t>12</a:t>
                      </a:r>
                      <a:r>
                        <a:rPr lang="ru-RU" sz="1400" b="1" dirty="0" smtClean="0"/>
                        <a:t>призових)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28 (</a:t>
                      </a:r>
                      <a:r>
                        <a:rPr lang="ru-RU" sz="1400" b="1" dirty="0" smtClean="0">
                          <a:latin typeface="Arial Black" pitchFamily="34" charset="0"/>
                        </a:rPr>
                        <a:t>9 </a:t>
                      </a:r>
                      <a:r>
                        <a:rPr lang="ru-RU" sz="1400" b="1" dirty="0" err="1" smtClean="0"/>
                        <a:t>призових</a:t>
                      </a:r>
                      <a:r>
                        <a:rPr lang="ru-RU" sz="1400" b="1" dirty="0" smtClean="0"/>
                        <a:t>)</a:t>
                      </a:r>
                    </a:p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-</a:t>
                      </a: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4043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12.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«</a:t>
                      </a:r>
                      <a:r>
                        <a:rPr lang="ru-RU" sz="1400" b="1" dirty="0" err="1" smtClean="0"/>
                        <a:t>Пазли</a:t>
                      </a:r>
                      <a:r>
                        <a:rPr lang="ru-RU" sz="1400" b="1" dirty="0" smtClean="0"/>
                        <a:t>»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21 (</a:t>
                      </a:r>
                      <a:r>
                        <a:rPr lang="ru-RU" sz="1400" b="1" dirty="0" smtClean="0">
                          <a:latin typeface="Arial Black" pitchFamily="34" charset="0"/>
                        </a:rPr>
                        <a:t> 8  </a:t>
                      </a:r>
                      <a:r>
                        <a:rPr lang="ru-RU" sz="1400" b="1" dirty="0" err="1" smtClean="0"/>
                        <a:t>призових</a:t>
                      </a:r>
                      <a:r>
                        <a:rPr lang="ru-RU" sz="1400" b="1" dirty="0" smtClean="0"/>
                        <a:t>)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-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27  (</a:t>
                      </a:r>
                      <a:r>
                        <a:rPr lang="ru-RU" sz="1400" b="1" dirty="0" smtClean="0">
                          <a:latin typeface="Arial Black" pitchFamily="34" charset="0"/>
                        </a:rPr>
                        <a:t>11</a:t>
                      </a:r>
                      <a:r>
                        <a:rPr lang="ru-RU" sz="1400" b="1" baseline="0" dirty="0" smtClean="0">
                          <a:latin typeface="Arial Black" pitchFamily="34" charset="0"/>
                        </a:rPr>
                        <a:t> </a:t>
                      </a:r>
                      <a:r>
                        <a:rPr lang="ru-RU" sz="1400" b="1" baseline="0" dirty="0" err="1" smtClean="0"/>
                        <a:t>призових</a:t>
                      </a:r>
                      <a:r>
                        <a:rPr lang="ru-RU" sz="1400" b="1" baseline="0" dirty="0" smtClean="0"/>
                        <a:t>)</a:t>
                      </a: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4043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13.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«</a:t>
                      </a:r>
                      <a:r>
                        <a:rPr lang="ru-RU" sz="1400" b="1" dirty="0" err="1" smtClean="0"/>
                        <a:t>Соняшник</a:t>
                      </a:r>
                      <a:r>
                        <a:rPr lang="ru-RU" sz="1400" b="1" dirty="0" smtClean="0"/>
                        <a:t>»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-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9  (</a:t>
                      </a:r>
                      <a:r>
                        <a:rPr lang="ru-RU" sz="1400" b="1" dirty="0" smtClean="0">
                          <a:latin typeface="Arial Black" pitchFamily="34" charset="0"/>
                        </a:rPr>
                        <a:t>6</a:t>
                      </a:r>
                      <a:r>
                        <a:rPr lang="ru-RU" sz="1400" b="1" dirty="0" smtClean="0"/>
                        <a:t> </a:t>
                      </a:r>
                      <a:r>
                        <a:rPr lang="ru-RU" sz="1400" b="1" dirty="0" err="1" smtClean="0"/>
                        <a:t>призових</a:t>
                      </a:r>
                      <a:r>
                        <a:rPr lang="ru-RU" sz="1400" b="1" dirty="0" smtClean="0"/>
                        <a:t>)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12 (</a:t>
                      </a:r>
                      <a:r>
                        <a:rPr lang="ru-RU" sz="1400" b="1" dirty="0" smtClean="0">
                          <a:latin typeface="Arial Black" pitchFamily="34" charset="0"/>
                        </a:rPr>
                        <a:t> 7 </a:t>
                      </a:r>
                      <a:r>
                        <a:rPr lang="ru-RU" sz="1400" b="1" dirty="0" err="1" smtClean="0"/>
                        <a:t>призових</a:t>
                      </a:r>
                      <a:r>
                        <a:rPr lang="ru-RU" sz="1400" b="1" dirty="0" smtClean="0"/>
                        <a:t>)</a:t>
                      </a: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4043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14.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«Бобер»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16</a:t>
                      </a:r>
                      <a:r>
                        <a:rPr lang="ru-RU" sz="1400" b="1" baseline="0" dirty="0" smtClean="0"/>
                        <a:t> ( </a:t>
                      </a:r>
                      <a:r>
                        <a:rPr lang="ru-RU" sz="1400" b="1" baseline="0" dirty="0" smtClean="0">
                          <a:latin typeface="Arial Black" pitchFamily="34" charset="0"/>
                        </a:rPr>
                        <a:t>5</a:t>
                      </a:r>
                      <a:r>
                        <a:rPr lang="ru-RU" sz="1400" b="1" baseline="0" dirty="0" smtClean="0"/>
                        <a:t> </a:t>
                      </a:r>
                      <a:r>
                        <a:rPr lang="ru-RU" sz="1400" b="1" baseline="0" dirty="0" err="1" smtClean="0"/>
                        <a:t>призових</a:t>
                      </a:r>
                      <a:r>
                        <a:rPr lang="ru-RU" sz="1400" b="1" baseline="0" dirty="0" smtClean="0"/>
                        <a:t>)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9  (</a:t>
                      </a:r>
                      <a:r>
                        <a:rPr lang="ru-RU" sz="1400" b="1" dirty="0" smtClean="0">
                          <a:latin typeface="Arial Black" pitchFamily="34" charset="0"/>
                        </a:rPr>
                        <a:t>2</a:t>
                      </a:r>
                      <a:r>
                        <a:rPr lang="ru-RU" sz="1400" b="1" baseline="0" dirty="0" smtClean="0"/>
                        <a:t> </a:t>
                      </a:r>
                      <a:r>
                        <a:rPr lang="ru-RU" sz="1400" b="1" baseline="0" dirty="0" err="1" smtClean="0"/>
                        <a:t>призових</a:t>
                      </a:r>
                      <a:r>
                        <a:rPr lang="ru-RU" sz="1400" b="1" baseline="0" dirty="0" smtClean="0"/>
                        <a:t> )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-</a:t>
                      </a: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6023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15.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err="1" smtClean="0"/>
                        <a:t>Конкурси</a:t>
                      </a:r>
                      <a:r>
                        <a:rPr lang="ru-RU" sz="1400" b="1" dirty="0" smtClean="0"/>
                        <a:t> </a:t>
                      </a:r>
                      <a:r>
                        <a:rPr lang="ru-RU" sz="1400" b="1" dirty="0" err="1" smtClean="0"/>
                        <a:t>краси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-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Arial Black" pitchFamily="34" charset="0"/>
                        </a:rPr>
                        <a:t>ІІ</a:t>
                      </a:r>
                      <a:endParaRPr lang="ru-RU" sz="1400" b="1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-</a:t>
                      </a: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360230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err="1" smtClean="0"/>
                        <a:t>Всього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Arial Black" pitchFamily="34" charset="0"/>
                        </a:rPr>
                        <a:t>114</a:t>
                      </a:r>
                      <a:endParaRPr lang="ru-RU" sz="1400" b="1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Arial Black" pitchFamily="34" charset="0"/>
                        </a:rPr>
                        <a:t>80</a:t>
                      </a:r>
                      <a:endParaRPr lang="ru-RU" sz="1400" b="1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Arial Black" pitchFamily="34" charset="0"/>
                        </a:rPr>
                        <a:t>84</a:t>
                      </a:r>
                      <a:endParaRPr lang="ru-RU" sz="1400" b="1" dirty="0">
                        <a:latin typeface="Arial Black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pic>
        <p:nvPicPr>
          <p:cNvPr id="6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" y="158577"/>
            <a:ext cx="990599" cy="1097691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7421"/>
            <a:ext cx="8077200" cy="764275"/>
          </a:xfrm>
        </p:spPr>
        <p:txBody>
          <a:bodyPr/>
          <a:lstStyle/>
          <a:p>
            <a:pPr algn="ctr"/>
            <a:r>
              <a:rPr lang="uk-UA" sz="2800" b="1" dirty="0" smtClean="0">
                <a:solidFill>
                  <a:srgbClr val="801244"/>
                </a:solidFill>
                <a:latin typeface="Times New Roman" pitchFamily="18" charset="0"/>
                <a:cs typeface="Times New Roman" pitchFamily="18" charset="0"/>
              </a:rPr>
              <a:t>Показник нагородження Похвальними листами</a:t>
            </a:r>
            <a:endParaRPr lang="ru-RU" sz="2800" b="1" dirty="0">
              <a:solidFill>
                <a:srgbClr val="80124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89315" y="886265"/>
          <a:ext cx="7866989" cy="26967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538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598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214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0957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1116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1116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776536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Навчальний </a:t>
                      </a:r>
                      <a:r>
                        <a:rPr lang="uk-UA" sz="1600" dirty="0" smtClean="0"/>
                        <a:t>рік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Кількість</a:t>
                      </a:r>
                      <a:r>
                        <a:rPr lang="uk-UA" sz="1600" baseline="0" dirty="0" smtClean="0"/>
                        <a:t/>
                      </a:r>
                      <a:br>
                        <a:rPr lang="uk-UA" sz="1600" baseline="0" dirty="0" smtClean="0"/>
                      </a:br>
                      <a:r>
                        <a:rPr lang="uk-UA" sz="1600" baseline="0" dirty="0" smtClean="0"/>
                        <a:t>учнів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Кількість нагороджених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%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Початкова </a:t>
                      </a:r>
                      <a:r>
                        <a:rPr lang="uk-UA" sz="1600" dirty="0" smtClean="0"/>
                        <a:t>школа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Старша </a:t>
                      </a:r>
                      <a:r>
                        <a:rPr lang="uk-UA" sz="1600" dirty="0" smtClean="0"/>
                        <a:t>школа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3973"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2014-2015</a:t>
                      </a:r>
                    </a:p>
                    <a:p>
                      <a:pPr algn="ctr"/>
                      <a:endParaRPr lang="ru-RU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115</a:t>
                      </a:r>
                      <a:endParaRPr lang="ru-RU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14</a:t>
                      </a:r>
                      <a:endParaRPr lang="ru-RU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12,17</a:t>
                      </a:r>
                      <a:endParaRPr lang="ru-RU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4-3,48%</a:t>
                      </a:r>
                      <a:endParaRPr lang="ru-RU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10 – 8,7%</a:t>
                      </a:r>
                      <a:endParaRPr lang="ru-RU" sz="1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3973"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2013-2014</a:t>
                      </a:r>
                    </a:p>
                    <a:p>
                      <a:pPr algn="ctr"/>
                      <a:endParaRPr lang="ru-RU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110</a:t>
                      </a:r>
                      <a:endParaRPr lang="ru-RU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13</a:t>
                      </a:r>
                      <a:endParaRPr lang="ru-RU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11,82</a:t>
                      </a:r>
                      <a:endParaRPr lang="ru-RU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5</a:t>
                      </a:r>
                      <a:r>
                        <a:rPr lang="uk-UA" sz="1800" b="1" baseline="0" dirty="0" smtClean="0"/>
                        <a:t> –</a:t>
                      </a:r>
                      <a:r>
                        <a:rPr lang="uk-UA" sz="1800" b="1" dirty="0" smtClean="0"/>
                        <a:t> 4,55%</a:t>
                      </a:r>
                      <a:endParaRPr lang="ru-RU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8</a:t>
                      </a:r>
                      <a:r>
                        <a:rPr lang="uk-UA" sz="1800" b="1" baseline="0" dirty="0" smtClean="0"/>
                        <a:t>  - </a:t>
                      </a:r>
                      <a:r>
                        <a:rPr lang="uk-UA" sz="1800" b="1" dirty="0" smtClean="0"/>
                        <a:t> 7,27 %</a:t>
                      </a:r>
                      <a:endParaRPr lang="ru-RU" sz="1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3973"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2012-2013</a:t>
                      </a:r>
                    </a:p>
                    <a:p>
                      <a:pPr algn="ctr"/>
                      <a:endParaRPr lang="ru-RU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89</a:t>
                      </a:r>
                      <a:endParaRPr lang="ru-RU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11</a:t>
                      </a:r>
                      <a:endParaRPr lang="ru-RU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12,36</a:t>
                      </a:r>
                      <a:endParaRPr lang="ru-RU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baseline="0" dirty="0" smtClean="0"/>
                        <a:t>5 – 5,62%</a:t>
                      </a:r>
                      <a:endParaRPr lang="ru-RU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dirty="0" smtClean="0"/>
                        <a:t>6</a:t>
                      </a:r>
                      <a:r>
                        <a:rPr lang="uk-UA" sz="1800" b="1" baseline="0" dirty="0" smtClean="0"/>
                        <a:t> –</a:t>
                      </a:r>
                      <a:r>
                        <a:rPr lang="uk-UA" sz="1800" b="1" dirty="0" smtClean="0"/>
                        <a:t> 6,74%</a:t>
                      </a:r>
                      <a:endParaRPr lang="ru-RU" sz="1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6" name="Рисунок 5" descr="https://upload.wikimedia.org/wikipedia/uk/7/72/%D0%9F%D0%BE%D1%85%D0%B2%D0%B0%D0%BB%D1%8C%D0%BD%D0%B8%D0%B9_%D0%BB%D0%B8%D1%81%D1%82_3_%D0%BA%D0%BB%D0%B0%D1%81_(2007)%D0%A0%D0%BE%D0%BC%D0%B0%D0%B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53225">
            <a:off x="520413" y="3731621"/>
            <a:ext cx="2043567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upload.wikimedia.org/wikipedia/uk/7/72/%D0%9F%D0%BE%D1%85%D0%B2%D0%B0%D0%BB%D1%8C%D0%BD%D0%B8%D0%B9_%D0%BB%D0%B8%D1%81%D1%82_3_%D0%BA%D0%BB%D0%B0%D1%81_(2007)%D0%A0%D0%BE%D0%BC%D0%B0%D0%B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0598" y="3772564"/>
            <a:ext cx="2043567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upload.wikimedia.org/wikipedia/uk/7/72/%D0%9F%D0%BE%D1%85%D0%B2%D0%B0%D0%BB%D1%8C%D0%BD%D0%B8%D0%B9_%D0%BB%D0%B8%D1%81%D1%82_3_%D0%BA%D0%BB%D0%B0%D1%81_(2007)%D0%A0%D0%BE%D0%BC%D0%B0%D0%B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3363" y="3649734"/>
            <a:ext cx="2072871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upload.wikimedia.org/wikipedia/uk/7/72/%D0%9F%D0%BE%D1%85%D0%B2%D0%B0%D0%BB%D1%8C%D0%BD%D0%B8%D0%B9_%D0%BB%D0%B8%D1%81%D1%82_3_%D0%BA%D0%BB%D0%B0%D1%81_(2007)%D0%A0%D0%BE%D0%BC%D0%B0%D0%B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3422" y="3677029"/>
            <a:ext cx="2043567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upload.wikimedia.org/wikipedia/uk/7/72/%D0%9F%D0%BE%D1%85%D0%B2%D0%B0%D0%BB%D1%8C%D0%BD%D0%B8%D0%B9_%D0%BB%D0%B8%D1%81%D1%82_3_%D0%BA%D0%BB%D0%B0%D1%81_(2007)%D0%A0%D0%BE%D0%BC%D0%B0%D0%B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3607" y="3649733"/>
            <a:ext cx="2043567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upload.wikimedia.org/wikipedia/uk/7/72/%D0%9F%D0%BE%D1%85%D0%B2%D0%B0%D0%BB%D1%8C%D0%BD%D0%B8%D0%B9_%D0%BB%D0%B8%D1%81%D1%82_3_%D0%BA%D0%BB%D0%B0%D1%81_(2007)%D0%A0%D0%BE%D0%BC%D0%B0%D0%B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857">
            <a:off x="6739465" y="3713899"/>
            <a:ext cx="2002953" cy="2756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3905250"/>
            <a:ext cx="2544336" cy="28194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4914" y="196949"/>
            <a:ext cx="3983837" cy="1080308"/>
          </a:xfrm>
          <a:solidFill>
            <a:srgbClr val="CCFF33"/>
          </a:solidFill>
        </p:spPr>
        <p:txBody>
          <a:bodyPr>
            <a:noAutofit/>
          </a:bodyPr>
          <a:lstStyle/>
          <a:p>
            <a:pPr algn="ctr"/>
            <a:r>
              <a:rPr lang="uk-UA" sz="2400" b="1" spc="-150" dirty="0" smtClean="0">
                <a:solidFill>
                  <a:srgbClr val="FF0000"/>
                </a:solidFill>
                <a:latin typeface="Arial Black" pitchFamily="34" charset="0"/>
              </a:rPr>
              <a:t>Моніторинг успішності  випускників   </a:t>
            </a:r>
            <a:r>
              <a:rPr lang="uk-UA" sz="2400" b="1" spc="-15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9 </a:t>
            </a:r>
            <a:r>
              <a:rPr lang="uk-UA" sz="2400" b="1" spc="-15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uk-UA" sz="2400" b="1" spc="-15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класів </a:t>
            </a:r>
            <a:endParaRPr lang="uk-UA" sz="1800" spc="-15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07963" y="0"/>
          <a:ext cx="4473526" cy="3193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1223890" y="3376247"/>
          <a:ext cx="4304714" cy="3249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4220307" y="1477108"/>
          <a:ext cx="4712676" cy="3516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3039" y="4758895"/>
            <a:ext cx="1696611" cy="1880029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  <p:bldGraphic spid="7" grpId="0">
        <p:bldAsOne/>
      </p:bldGraphic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468" y="0"/>
            <a:ext cx="4253132" cy="1291771"/>
          </a:xfrm>
          <a:solidFill>
            <a:srgbClr val="CCFF33"/>
          </a:solidFill>
        </p:spPr>
        <p:txBody>
          <a:bodyPr>
            <a:noAutofit/>
          </a:bodyPr>
          <a:lstStyle/>
          <a:p>
            <a:pPr algn="ctr"/>
            <a:r>
              <a:rPr lang="uk-UA" sz="2400" b="1" spc="-150" dirty="0" smtClean="0">
                <a:solidFill>
                  <a:srgbClr val="FF0000"/>
                </a:solidFill>
                <a:latin typeface="Arial Black" pitchFamily="34" charset="0"/>
              </a:rPr>
              <a:t>Моніторинг успішності випускників  </a:t>
            </a:r>
            <a:r>
              <a:rPr lang="uk-UA" sz="2400" b="1" spc="-150" dirty="0" smtClean="0">
                <a:latin typeface="Arial Black" pitchFamily="34" charset="0"/>
              </a:rPr>
              <a:t>11 класів</a:t>
            </a:r>
            <a:endParaRPr lang="uk-UA" sz="2000" dirty="0">
              <a:latin typeface="Arial Black" pitchFamily="34" charset="0"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4839286" y="618980"/>
          <a:ext cx="4065563" cy="3337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/>
        </p:nvGraphicFramePr>
        <p:xfrm>
          <a:off x="3066757" y="3703321"/>
          <a:ext cx="4515729" cy="3154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174171" y="1250460"/>
          <a:ext cx="4416879" cy="3495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66389" y="4520770"/>
            <a:ext cx="1696611" cy="1880029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4" grpId="0">
        <p:bldAsOne/>
      </p:bldGraphic>
      <p:bldGraphic spid="5" grpId="0">
        <p:bldAsOne/>
      </p:bldGraphic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/>
        </p:nvGraphicFramePr>
        <p:xfrm>
          <a:off x="593189" y="213360"/>
          <a:ext cx="8124091" cy="6243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1630680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>
                <a:latin typeface="Arial Black" pitchFamily="34" charset="0"/>
              </a:rPr>
              <a:t>Порівняння річної оцінки</a:t>
            </a:r>
            <a:br>
              <a:rPr lang="uk-UA" sz="3200" dirty="0" smtClean="0">
                <a:latin typeface="Arial Black" pitchFamily="34" charset="0"/>
              </a:rPr>
            </a:br>
            <a:r>
              <a:rPr lang="uk-UA" sz="3200" dirty="0" smtClean="0">
                <a:latin typeface="Arial Black" pitchFamily="34" charset="0"/>
              </a:rPr>
              <a:t> та </a:t>
            </a:r>
            <a:r>
              <a:rPr lang="uk-UA" sz="3200" dirty="0" smtClean="0">
                <a:latin typeface="Arial Black" pitchFamily="34" charset="0"/>
              </a:rPr>
              <a:t>ДПА/ЗНО</a:t>
            </a:r>
            <a:r>
              <a:rPr lang="uk-UA" sz="1800" dirty="0" smtClean="0">
                <a:latin typeface="Arial Black" pitchFamily="34" charset="0"/>
              </a:rPr>
              <a:t>.</a:t>
            </a:r>
            <a:r>
              <a:rPr lang="uk-UA" sz="3200" dirty="0" smtClean="0">
                <a:latin typeface="Arial Black" pitchFamily="34" charset="0"/>
              </a:rPr>
              <a:t> </a:t>
            </a:r>
            <a:r>
              <a:rPr lang="uk-UA" sz="3200" dirty="0" smtClean="0">
                <a:latin typeface="Arial Black" pitchFamily="34" charset="0"/>
              </a:rPr>
              <a:t/>
            </a:r>
            <a:br>
              <a:rPr lang="uk-UA" sz="3200" dirty="0" smtClean="0">
                <a:latin typeface="Arial Black" pitchFamily="34" charset="0"/>
              </a:rPr>
            </a:br>
            <a:r>
              <a:rPr lang="uk-UA" sz="3200" dirty="0" smtClean="0">
                <a:latin typeface="Arial Black" pitchFamily="34" charset="0"/>
              </a:rPr>
              <a:t> </a:t>
            </a:r>
            <a:r>
              <a:rPr lang="uk-UA" sz="3200" dirty="0" smtClean="0">
                <a:latin typeface="Arial Black" pitchFamily="34" charset="0"/>
              </a:rPr>
              <a:t>Випуск </a:t>
            </a:r>
            <a:r>
              <a:rPr lang="uk-UA" sz="3200" dirty="0" smtClean="0">
                <a:latin typeface="Arial Black" pitchFamily="34" charset="0"/>
              </a:rPr>
              <a:t>2015 року </a:t>
            </a:r>
            <a:endParaRPr lang="uk-UA" sz="3200" dirty="0">
              <a:latin typeface="Arial Black" pitchFamily="34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589649" y="1702191"/>
          <a:ext cx="6907237" cy="4586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589" y="253570"/>
            <a:ext cx="1696611" cy="1880029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94507"/>
          </a:xfrm>
          <a:solidFill>
            <a:srgbClr val="99FF33"/>
          </a:solidFill>
        </p:spPr>
        <p:txBody>
          <a:bodyPr>
            <a:normAutofit/>
          </a:bodyPr>
          <a:lstStyle/>
          <a:p>
            <a:pPr algn="ctr"/>
            <a:r>
              <a:rPr lang="uk-UA" sz="4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Рейтинг результатів ЗНО</a:t>
            </a:r>
            <a:endParaRPr lang="uk-UA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294228" y="1280159"/>
            <a:ext cx="7498080" cy="5247249"/>
          </a:xfrm>
        </p:spPr>
        <p:txBody>
          <a:bodyPr/>
          <a:lstStyle/>
          <a:p>
            <a:r>
              <a:rPr lang="uk-UA" dirty="0" smtClean="0"/>
              <a:t>В </a:t>
            </a:r>
            <a:r>
              <a:rPr lang="uk-UA" b="1" dirty="0" smtClean="0"/>
              <a:t>2012</a:t>
            </a:r>
            <a:r>
              <a:rPr lang="uk-UA" dirty="0" smtClean="0"/>
              <a:t> році за результатами ЗНО школа </a:t>
            </a:r>
            <a:r>
              <a:rPr lang="uk-UA" dirty="0" err="1" smtClean="0"/>
              <a:t>“Гармонія”</a:t>
            </a:r>
            <a:r>
              <a:rPr lang="uk-UA" dirty="0" smtClean="0"/>
              <a:t>   посіла  </a:t>
            </a:r>
            <a:r>
              <a:rPr lang="uk-UA" b="1" dirty="0" smtClean="0"/>
              <a:t>3-тє місце серед шкіл міста</a:t>
            </a:r>
            <a:r>
              <a:rPr lang="uk-UA" dirty="0" smtClean="0"/>
              <a:t>;</a:t>
            </a:r>
          </a:p>
          <a:p>
            <a:r>
              <a:rPr lang="uk-UA" dirty="0" smtClean="0"/>
              <a:t> В 2013 році  за результатами ЗНО з </a:t>
            </a:r>
            <a:r>
              <a:rPr lang="uk-UA" b="1" dirty="0" smtClean="0"/>
              <a:t>історії України </a:t>
            </a:r>
            <a:r>
              <a:rPr lang="uk-UA" dirty="0" smtClean="0"/>
              <a:t> школа увійшла в сотню кращих шкіл </a:t>
            </a:r>
            <a:r>
              <a:rPr lang="uk-UA" b="1" dirty="0" smtClean="0"/>
              <a:t>України;</a:t>
            </a:r>
          </a:p>
          <a:p>
            <a:r>
              <a:rPr lang="uk-UA" b="1" dirty="0" smtClean="0"/>
              <a:t> </a:t>
            </a:r>
            <a:r>
              <a:rPr lang="uk-UA" dirty="0" smtClean="0"/>
              <a:t>Нікішина Настя набрала </a:t>
            </a:r>
            <a:r>
              <a:rPr lang="uk-UA" sz="3600" b="1" dirty="0" smtClean="0"/>
              <a:t>198,5 балів </a:t>
            </a:r>
            <a:r>
              <a:rPr lang="uk-UA" dirty="0" smtClean="0"/>
              <a:t>на ЗНО із зарубіжної літератури.</a:t>
            </a:r>
          </a:p>
        </p:txBody>
      </p:sp>
      <p:pic>
        <p:nvPicPr>
          <p:cNvPr id="6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290" y="5041814"/>
            <a:ext cx="1458486" cy="1616161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6086" y="168812"/>
            <a:ext cx="5866227" cy="622758"/>
          </a:xfrm>
          <a:solidFill>
            <a:srgbClr val="99FF33"/>
          </a:solidFill>
        </p:spPr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ЗНО - 2015 р.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48972" y="886264"/>
          <a:ext cx="7230793" cy="5731447"/>
        </p:xfrm>
        <a:graphic>
          <a:graphicData uri="http://schemas.openxmlformats.org/drawingml/2006/table">
            <a:tbl>
              <a:tblPr/>
              <a:tblGrid>
                <a:gridCol w="6910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95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8201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73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 dirty="0">
                          <a:latin typeface="Calibri"/>
                          <a:ea typeface="Calibri"/>
                          <a:cs typeface="Times New Roman"/>
                        </a:rPr>
                        <a:t>Рейтинг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0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 smtClean="0">
                          <a:latin typeface="Calibri"/>
                          <a:ea typeface="Calibri"/>
                          <a:cs typeface="Times New Roman"/>
                        </a:rPr>
                        <a:t>Місто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0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>
                          <a:latin typeface="Calibri"/>
                          <a:ea typeface="Calibri"/>
                          <a:cs typeface="Times New Roman"/>
                        </a:rPr>
                        <a:t>Назва закладу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0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3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>
                          <a:latin typeface="Calibri"/>
                          <a:ea typeface="Calibri"/>
                          <a:cs typeface="Times New Roman"/>
                        </a:rPr>
                        <a:t>123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 smtClean="0">
                          <a:latin typeface="Calibri"/>
                          <a:ea typeface="Calibri"/>
                          <a:cs typeface="Times New Roman"/>
                        </a:rPr>
                        <a:t>1.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>
                          <a:latin typeface="Calibri"/>
                          <a:ea typeface="Calibri"/>
                          <a:cs typeface="Times New Roman"/>
                        </a:rPr>
                        <a:t>Хмельницький ліцей №17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3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>
                          <a:latin typeface="Calibri"/>
                          <a:ea typeface="Calibri"/>
                          <a:cs typeface="Times New Roman"/>
                        </a:rPr>
                        <a:t>246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 smtClean="0">
                          <a:latin typeface="Calibri"/>
                          <a:ea typeface="Calibri"/>
                          <a:cs typeface="Times New Roman"/>
                        </a:rPr>
                        <a:t>2.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>
                          <a:latin typeface="Calibri"/>
                          <a:ea typeface="Calibri"/>
                          <a:cs typeface="Times New Roman"/>
                        </a:rPr>
                        <a:t>Хмельницька гімназія №1 імені В. Красицького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3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 dirty="0">
                          <a:latin typeface="Calibri"/>
                          <a:ea typeface="Calibri"/>
                          <a:cs typeface="Times New Roman"/>
                        </a:rPr>
                        <a:t>268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 smtClean="0">
                          <a:latin typeface="Calibri"/>
                          <a:ea typeface="Calibri"/>
                          <a:cs typeface="Times New Roman"/>
                        </a:rPr>
                        <a:t>3.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>
                          <a:latin typeface="Calibri"/>
                          <a:ea typeface="Calibri"/>
                          <a:cs typeface="Times New Roman"/>
                        </a:rPr>
                        <a:t>Гімназія №2 м. Хмельницького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3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>
                          <a:latin typeface="Calibri"/>
                          <a:ea typeface="Calibri"/>
                          <a:cs typeface="Times New Roman"/>
                        </a:rPr>
                        <a:t>498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 smtClean="0">
                          <a:latin typeface="Calibri"/>
                          <a:ea typeface="Calibri"/>
                          <a:cs typeface="Times New Roman"/>
                        </a:rPr>
                        <a:t>4.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>
                          <a:latin typeface="Calibri"/>
                          <a:ea typeface="Calibri"/>
                          <a:cs typeface="Times New Roman"/>
                        </a:rPr>
                        <a:t>Хмельницький колегіум імені В. Козубняка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3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>
                          <a:latin typeface="Calibri"/>
                          <a:ea typeface="Calibri"/>
                          <a:cs typeface="Times New Roman"/>
                        </a:rPr>
                        <a:t>528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 smtClean="0">
                          <a:latin typeface="Calibri"/>
                          <a:ea typeface="Calibri"/>
                          <a:cs typeface="Times New Roman"/>
                        </a:rPr>
                        <a:t>5.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>
                          <a:latin typeface="Calibri"/>
                          <a:ea typeface="Calibri"/>
                          <a:cs typeface="Times New Roman"/>
                        </a:rPr>
                        <a:t>Спеціалізована загальноосвітня школа І-ІІІ ступенів №12 м.Хмельницького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73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>
                          <a:latin typeface="Calibri"/>
                          <a:ea typeface="Calibri"/>
                          <a:cs typeface="Times New Roman"/>
                        </a:rPr>
                        <a:t>536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 smtClean="0">
                          <a:latin typeface="Calibri"/>
                          <a:ea typeface="Calibri"/>
                          <a:cs typeface="Times New Roman"/>
                        </a:rPr>
                        <a:t>6.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>
                          <a:latin typeface="Calibri"/>
                          <a:ea typeface="Calibri"/>
                          <a:cs typeface="Times New Roman"/>
                        </a:rPr>
                        <a:t>Хмельницьке навчально-виховне об’єднання №28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61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latin typeface="Calibri"/>
                          <a:ea typeface="Calibri"/>
                          <a:cs typeface="Times New Roman"/>
                        </a:rPr>
                        <a:t>912 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 smtClean="0">
                          <a:latin typeface="Calibri"/>
                          <a:ea typeface="Calibri"/>
                          <a:cs typeface="Times New Roman"/>
                        </a:rPr>
                        <a:t>7.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dirty="0">
                          <a:latin typeface="Calibri"/>
                          <a:ea typeface="Calibri"/>
                          <a:cs typeface="Times New Roman"/>
                        </a:rPr>
                        <a:t>Хмельницька приватна загальноосвітня школа «Гармонія» І-ІІІ ступенів 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73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>
                          <a:latin typeface="Calibri"/>
                          <a:ea typeface="Calibri"/>
                          <a:cs typeface="Times New Roman"/>
                        </a:rPr>
                        <a:t>957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 smtClean="0">
                          <a:latin typeface="Calibri"/>
                          <a:ea typeface="Calibri"/>
                          <a:cs typeface="Times New Roman"/>
                        </a:rPr>
                        <a:t>8.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>
                          <a:latin typeface="Calibri"/>
                          <a:ea typeface="Calibri"/>
                          <a:cs typeface="Times New Roman"/>
                        </a:rPr>
                        <a:t>Навчально-виховний комплекс №2 м. Хмельницького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73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 dirty="0">
                          <a:latin typeface="Calibri"/>
                          <a:ea typeface="Calibri"/>
                          <a:cs typeface="Times New Roman"/>
                        </a:rPr>
                        <a:t>1009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 smtClean="0">
                          <a:latin typeface="Calibri"/>
                          <a:ea typeface="Calibri"/>
                          <a:cs typeface="Times New Roman"/>
                        </a:rPr>
                        <a:t>9.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>
                          <a:latin typeface="Calibri"/>
                          <a:ea typeface="Calibri"/>
                          <a:cs typeface="Times New Roman"/>
                        </a:rPr>
                        <a:t>Спеціалізована загальноосвітня школа І-ІІІ ступенів №27 м. Хмельницького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73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>
                          <a:latin typeface="Calibri"/>
                          <a:ea typeface="Calibri"/>
                          <a:cs typeface="Times New Roman"/>
                        </a:rPr>
                        <a:t>1022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 smtClean="0">
                          <a:latin typeface="Calibri"/>
                          <a:ea typeface="Calibri"/>
                          <a:cs typeface="Times New Roman"/>
                        </a:rPr>
                        <a:t>10.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>
                          <a:latin typeface="Calibri"/>
                          <a:ea typeface="Calibri"/>
                          <a:cs typeface="Times New Roman"/>
                        </a:rPr>
                        <a:t>Навчально-виховний комплекс №9 м. Хмельницького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73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>
                          <a:latin typeface="Calibri"/>
                          <a:ea typeface="Calibri"/>
                          <a:cs typeface="Times New Roman"/>
                        </a:rPr>
                        <a:t>1218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 smtClean="0">
                          <a:latin typeface="Calibri"/>
                          <a:ea typeface="Calibri"/>
                          <a:cs typeface="Times New Roman"/>
                        </a:rPr>
                        <a:t>11.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>
                          <a:latin typeface="Calibri"/>
                          <a:ea typeface="Calibri"/>
                          <a:cs typeface="Times New Roman"/>
                        </a:rPr>
                        <a:t>Технологічний багатопрофільний ліцей з загальноосвітніми класами ім. Артема Мазура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73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>
                          <a:latin typeface="Calibri"/>
                          <a:ea typeface="Calibri"/>
                          <a:cs typeface="Times New Roman"/>
                        </a:rPr>
                        <a:t>1318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 smtClean="0">
                          <a:latin typeface="Calibri"/>
                          <a:ea typeface="Calibri"/>
                          <a:cs typeface="Times New Roman"/>
                        </a:rPr>
                        <a:t>12.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>
                          <a:latin typeface="Calibri"/>
                          <a:ea typeface="Calibri"/>
                          <a:cs typeface="Times New Roman"/>
                        </a:rPr>
                        <a:t>Хмельницька спеціалізована середня загальноосвітня школа І-ІІІ ступенів №1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659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0" dirty="0">
                          <a:latin typeface="Calibri"/>
                          <a:ea typeface="Calibri"/>
                          <a:cs typeface="Times New Roman"/>
                        </a:rPr>
                        <a:t>1368 </a:t>
                      </a:r>
                      <a:endParaRPr lang="ru-RU" sz="9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0" dirty="0" smtClean="0">
                          <a:latin typeface="Calibri"/>
                          <a:ea typeface="Calibri"/>
                          <a:cs typeface="Times New Roman"/>
                        </a:rPr>
                        <a:t>13.</a:t>
                      </a:r>
                      <a:endParaRPr lang="ru-RU" sz="9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0" dirty="0">
                          <a:latin typeface="Calibri"/>
                          <a:ea typeface="Calibri"/>
                          <a:cs typeface="Times New Roman"/>
                        </a:rPr>
                        <a:t>Хмельницька середня загальноосвітня школа І-ІІІ ступенів №14 </a:t>
                      </a:r>
                      <a:endParaRPr lang="ru-RU" sz="9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73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>
                          <a:latin typeface="Calibri"/>
                          <a:ea typeface="Calibri"/>
                          <a:cs typeface="Times New Roman"/>
                        </a:rPr>
                        <a:t>1687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 smtClean="0">
                          <a:latin typeface="Calibri"/>
                          <a:ea typeface="Calibri"/>
                          <a:cs typeface="Times New Roman"/>
                        </a:rPr>
                        <a:t>14.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>
                          <a:latin typeface="Calibri"/>
                          <a:ea typeface="Calibri"/>
                          <a:cs typeface="Times New Roman"/>
                        </a:rPr>
                        <a:t>Навчально-виховний комплекс №7 м. Хмельницького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73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>
                          <a:latin typeface="Calibri"/>
                          <a:ea typeface="Calibri"/>
                          <a:cs typeface="Times New Roman"/>
                        </a:rPr>
                        <a:t>1746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 smtClean="0">
                          <a:latin typeface="Calibri"/>
                          <a:ea typeface="Calibri"/>
                          <a:cs typeface="Times New Roman"/>
                        </a:rPr>
                        <a:t>15.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>
                          <a:latin typeface="Calibri"/>
                          <a:ea typeface="Calibri"/>
                          <a:cs typeface="Times New Roman"/>
                        </a:rPr>
                        <a:t>Спеціалізована загальноосвітня школа І-ІІІ ступенів №29 </a:t>
                      </a:r>
                      <a:r>
                        <a:rPr lang="uk-UA" sz="900" dirty="0" err="1">
                          <a:latin typeface="Calibri"/>
                          <a:ea typeface="Calibri"/>
                          <a:cs typeface="Times New Roman"/>
                        </a:rPr>
                        <a:t>м.Хмельницького</a:t>
                      </a:r>
                      <a:r>
                        <a:rPr lang="uk-UA" sz="9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73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>
                          <a:latin typeface="Calibri"/>
                          <a:ea typeface="Calibri"/>
                          <a:cs typeface="Times New Roman"/>
                        </a:rPr>
                        <a:t>1849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 smtClean="0">
                          <a:latin typeface="Calibri"/>
                          <a:ea typeface="Calibri"/>
                          <a:cs typeface="Times New Roman"/>
                        </a:rPr>
                        <a:t>16.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>
                          <a:latin typeface="Calibri"/>
                          <a:ea typeface="Calibri"/>
                          <a:cs typeface="Times New Roman"/>
                        </a:rPr>
                        <a:t>Навчально-виховне об’єднання №5 міста Хмельницького імені Сергія Єфремова 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73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>
                          <a:latin typeface="Calibri"/>
                          <a:ea typeface="Calibri"/>
                          <a:cs typeface="Times New Roman"/>
                        </a:rPr>
                        <a:t>1943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 smtClean="0">
                          <a:latin typeface="Calibri"/>
                          <a:ea typeface="Calibri"/>
                          <a:cs typeface="Times New Roman"/>
                        </a:rPr>
                        <a:t>17.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>
                          <a:latin typeface="Calibri"/>
                          <a:ea typeface="Calibri"/>
                          <a:cs typeface="Times New Roman"/>
                        </a:rPr>
                        <a:t>Хмельницька середня загальноосвітня школа І-ІІІ ступенів №24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73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>
                          <a:latin typeface="Calibri"/>
                          <a:ea typeface="Calibri"/>
                          <a:cs typeface="Times New Roman"/>
                        </a:rPr>
                        <a:t>2259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 smtClean="0">
                          <a:latin typeface="Calibri"/>
                          <a:ea typeface="Calibri"/>
                          <a:cs typeface="Times New Roman"/>
                        </a:rPr>
                        <a:t>18.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>
                          <a:latin typeface="Calibri"/>
                          <a:ea typeface="Calibri"/>
                          <a:cs typeface="Times New Roman"/>
                        </a:rPr>
                        <a:t>Хмельницький навчально-виховний комплекс №4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73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>
                          <a:latin typeface="Calibri"/>
                          <a:ea typeface="Calibri"/>
                          <a:cs typeface="Times New Roman"/>
                        </a:rPr>
                        <a:t>2335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 smtClean="0">
                          <a:latin typeface="Calibri"/>
                          <a:ea typeface="Calibri"/>
                          <a:cs typeface="Times New Roman"/>
                        </a:rPr>
                        <a:t>19.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>
                          <a:latin typeface="Calibri"/>
                          <a:ea typeface="Calibri"/>
                          <a:cs typeface="Times New Roman"/>
                        </a:rPr>
                        <a:t>Навчально-виховний комплекс №10 м. Хмельницького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73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>
                          <a:latin typeface="Calibri"/>
                          <a:ea typeface="Calibri"/>
                          <a:cs typeface="Times New Roman"/>
                        </a:rPr>
                        <a:t>2393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 smtClean="0">
                          <a:latin typeface="Calibri"/>
                          <a:ea typeface="Calibri"/>
                          <a:cs typeface="Times New Roman"/>
                        </a:rPr>
                        <a:t>20.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>
                          <a:latin typeface="Calibri"/>
                          <a:ea typeface="Calibri"/>
                          <a:cs typeface="Times New Roman"/>
                        </a:rPr>
                        <a:t>Навчально-виховний комплекс №6 м. Хмельницького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73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>
                          <a:latin typeface="Calibri"/>
                          <a:ea typeface="Calibri"/>
                          <a:cs typeface="Times New Roman"/>
                        </a:rPr>
                        <a:t>2405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 smtClean="0">
                          <a:latin typeface="Calibri"/>
                          <a:ea typeface="Calibri"/>
                          <a:cs typeface="Times New Roman"/>
                        </a:rPr>
                        <a:t>21.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>
                          <a:latin typeface="Calibri"/>
                          <a:ea typeface="Calibri"/>
                          <a:cs typeface="Times New Roman"/>
                        </a:rPr>
                        <a:t>Хмельницька середня загальноосвітня школа І-ІІІ ступенів №22 ім. О. Ольжича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768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 dirty="0">
                          <a:latin typeface="Calibri"/>
                          <a:ea typeface="Calibri"/>
                          <a:cs typeface="Times New Roman"/>
                        </a:rPr>
                        <a:t>2615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 smtClean="0">
                          <a:latin typeface="Calibri"/>
                          <a:ea typeface="Calibri"/>
                          <a:cs typeface="Times New Roman"/>
                        </a:rPr>
                        <a:t>22.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>
                          <a:latin typeface="Calibri"/>
                          <a:ea typeface="Calibri"/>
                          <a:cs typeface="Times New Roman"/>
                        </a:rPr>
                        <a:t>Хмельницька </a:t>
                      </a:r>
                      <a:r>
                        <a:rPr lang="uk-UA" sz="900" dirty="0" smtClean="0">
                          <a:latin typeface="Calibri"/>
                          <a:ea typeface="Calibri"/>
                          <a:cs typeface="Times New Roman"/>
                        </a:rPr>
                        <a:t>спец </a:t>
                      </a:r>
                      <a:r>
                        <a:rPr lang="uk-UA" sz="900" dirty="0">
                          <a:latin typeface="Calibri"/>
                          <a:ea typeface="Calibri"/>
                          <a:cs typeface="Times New Roman"/>
                        </a:rPr>
                        <a:t>середня загальноосвітня школа І-ІІІ ступенів №6 з поглибленим вивченням німецької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73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>
                          <a:latin typeface="Calibri"/>
                          <a:ea typeface="Calibri"/>
                          <a:cs typeface="Times New Roman"/>
                        </a:rPr>
                        <a:t>2633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 smtClean="0">
                          <a:latin typeface="Calibri"/>
                          <a:ea typeface="Calibri"/>
                          <a:cs typeface="Times New Roman"/>
                        </a:rPr>
                        <a:t>23.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>
                          <a:latin typeface="Calibri"/>
                          <a:ea typeface="Calibri"/>
                          <a:cs typeface="Times New Roman"/>
                        </a:rPr>
                        <a:t>Хмельницька середня загальноосвітня школа №18 І-ІІІ ступенів ім. В. Чорновола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73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>
                          <a:latin typeface="Calibri"/>
                          <a:ea typeface="Calibri"/>
                          <a:cs typeface="Times New Roman"/>
                        </a:rPr>
                        <a:t>2669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 smtClean="0">
                          <a:latin typeface="Calibri"/>
                          <a:ea typeface="Calibri"/>
                          <a:cs typeface="Times New Roman"/>
                        </a:rPr>
                        <a:t>24.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>
                          <a:latin typeface="Calibri"/>
                          <a:ea typeface="Calibri"/>
                          <a:cs typeface="Times New Roman"/>
                        </a:rPr>
                        <a:t>Спеціалізована загальноосвітня школа І-ІІІ ступенів №7 м. Хмельницького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73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>
                          <a:latin typeface="Calibri"/>
                          <a:ea typeface="Calibri"/>
                          <a:cs typeface="Times New Roman"/>
                        </a:rPr>
                        <a:t>2674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 smtClean="0">
                          <a:latin typeface="Calibri"/>
                          <a:ea typeface="Calibri"/>
                          <a:cs typeface="Times New Roman"/>
                        </a:rPr>
                        <a:t>25.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>
                          <a:latin typeface="Calibri"/>
                          <a:ea typeface="Calibri"/>
                          <a:cs typeface="Times New Roman"/>
                        </a:rPr>
                        <a:t>Спеціалізована загальноосвітня школа І-ІІІ ступенів №8 м. Хмельницького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73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>
                          <a:latin typeface="Calibri"/>
                          <a:ea typeface="Calibri"/>
                          <a:cs typeface="Times New Roman"/>
                        </a:rPr>
                        <a:t>3546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 smtClean="0">
                          <a:latin typeface="Calibri"/>
                          <a:ea typeface="Calibri"/>
                          <a:cs typeface="Times New Roman"/>
                        </a:rPr>
                        <a:t>26.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>
                          <a:latin typeface="Calibri"/>
                          <a:ea typeface="Calibri"/>
                          <a:cs typeface="Times New Roman"/>
                        </a:rPr>
                        <a:t>Хмельницька середня загальноосвітня школа І-ІІІ ступенів №25 ім. І. Огієнка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  <a:tr h="173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>
                          <a:latin typeface="Calibri"/>
                          <a:ea typeface="Calibri"/>
                          <a:cs typeface="Times New Roman"/>
                        </a:rPr>
                        <a:t>3578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 smtClean="0">
                          <a:latin typeface="Calibri"/>
                          <a:ea typeface="Calibri"/>
                          <a:cs typeface="Times New Roman"/>
                        </a:rPr>
                        <a:t>27.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>
                          <a:latin typeface="Calibri"/>
                          <a:ea typeface="Calibri"/>
                          <a:cs typeface="Times New Roman"/>
                        </a:rPr>
                        <a:t>Спеціалізована загальноосвітня школа І-ІІІ ступенів №15 м. Хмельницького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7"/>
                  </a:ext>
                </a:extLst>
              </a:tr>
              <a:tr h="173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>
                          <a:latin typeface="Calibri"/>
                          <a:ea typeface="Calibri"/>
                          <a:cs typeface="Times New Roman"/>
                        </a:rPr>
                        <a:t>3829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 smtClean="0">
                          <a:latin typeface="Calibri"/>
                          <a:ea typeface="Calibri"/>
                          <a:cs typeface="Times New Roman"/>
                        </a:rPr>
                        <a:t>28.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>
                          <a:latin typeface="Calibri"/>
                          <a:ea typeface="Calibri"/>
                          <a:cs typeface="Times New Roman"/>
                        </a:rPr>
                        <a:t>Хмельницька спеціалізована загальноосвітня школа №19 І-ІІІ ступенів ім. академіка М. Павловського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8"/>
                  </a:ext>
                </a:extLst>
              </a:tr>
              <a:tr h="173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>
                          <a:latin typeface="Calibri"/>
                          <a:ea typeface="Calibri"/>
                          <a:cs typeface="Times New Roman"/>
                        </a:rPr>
                        <a:t>4112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 smtClean="0">
                          <a:latin typeface="Calibri"/>
                          <a:ea typeface="Calibri"/>
                          <a:cs typeface="Times New Roman"/>
                        </a:rPr>
                        <a:t>29.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>
                          <a:latin typeface="Calibri"/>
                          <a:ea typeface="Calibri"/>
                          <a:cs typeface="Times New Roman"/>
                        </a:rPr>
                        <a:t>Навчально-виховне об’єднання №23 м. Хмельницького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9"/>
                  </a:ext>
                </a:extLst>
              </a:tr>
              <a:tr h="173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>
                          <a:latin typeface="Calibri"/>
                          <a:ea typeface="Calibri"/>
                          <a:cs typeface="Times New Roman"/>
                        </a:rPr>
                        <a:t>5426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 smtClean="0">
                          <a:latin typeface="Calibri"/>
                          <a:ea typeface="Calibri"/>
                          <a:cs typeface="Times New Roman"/>
                        </a:rPr>
                        <a:t>30.</a:t>
                      </a: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>
                          <a:latin typeface="Calibri"/>
                          <a:ea typeface="Calibri"/>
                          <a:cs typeface="Times New Roman"/>
                        </a:rPr>
                        <a:t>Хмельницька середня загальноосвітня школа І-ІІІ ступенів №21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30"/>
                  </a:ext>
                </a:extLst>
              </a:tr>
              <a:tr h="173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>
                          <a:latin typeface="Calibri"/>
                          <a:ea typeface="Calibri"/>
                          <a:cs typeface="Times New Roman"/>
                        </a:rPr>
                        <a:t>5461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 smtClean="0">
                          <a:latin typeface="Calibri"/>
                          <a:ea typeface="Calibri"/>
                          <a:cs typeface="Times New Roman"/>
                        </a:rPr>
                        <a:t>31.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dirty="0">
                          <a:latin typeface="Calibri"/>
                          <a:ea typeface="Calibri"/>
                          <a:cs typeface="Times New Roman"/>
                        </a:rPr>
                        <a:t>Хмельницька середня загальноосвітня школа І-ІІІ ступенів №13 ім. М.</a:t>
                      </a:r>
                      <a:r>
                        <a:rPr lang="uk-UA" sz="900" dirty="0" err="1">
                          <a:latin typeface="Calibri"/>
                          <a:ea typeface="Calibri"/>
                          <a:cs typeface="Times New Roman"/>
                        </a:rPr>
                        <a:t>Чекмана</a:t>
                      </a:r>
                      <a:r>
                        <a:rPr lang="uk-UA" sz="9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794" marR="22794" marT="9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31"/>
                  </a:ext>
                </a:extLst>
              </a:tr>
            </a:tbl>
          </a:graphicData>
        </a:graphic>
      </p:graphicFrame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60" y="148795"/>
            <a:ext cx="1567676" cy="1737155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2869" y="0"/>
            <a:ext cx="5500466" cy="5345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Територія  та  приміщення  школи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42672" y="6161649"/>
            <a:ext cx="3601328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Приміщення школи </a:t>
            </a:r>
          </a:p>
          <a:p>
            <a:r>
              <a:rPr lang="uk-UA" sz="2000" dirty="0" smtClean="0"/>
              <a:t>– </a:t>
            </a:r>
            <a:r>
              <a:rPr lang="uk-UA" sz="2000" dirty="0" err="1" smtClean="0"/>
              <a:t>заг</a:t>
            </a:r>
            <a:r>
              <a:rPr lang="uk-UA" sz="2000" dirty="0" smtClean="0"/>
              <a:t>. площа – 1126,7  кв. м.</a:t>
            </a:r>
            <a:endParaRPr lang="ru-RU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323557" y="6147582"/>
            <a:ext cx="2954215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Майданчики та газони: 0.79 г</a:t>
            </a:r>
            <a:r>
              <a:rPr lang="uk-UA" sz="2000" dirty="0" smtClean="0"/>
              <a:t>а.</a:t>
            </a:r>
            <a:endParaRPr lang="ru-RU" sz="2000" dirty="0"/>
          </a:p>
        </p:txBody>
      </p:sp>
      <p:pic>
        <p:nvPicPr>
          <p:cNvPr id="2061" name="Picture 13" descr="d:\Users\user\Desktop\WP_20160412_13_46_30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0618" y="1568622"/>
            <a:ext cx="6484629" cy="3650492"/>
          </a:xfrm>
          <a:prstGeom prst="rect">
            <a:avLst/>
          </a:prstGeom>
          <a:noFill/>
        </p:spPr>
      </p:pic>
      <p:pic>
        <p:nvPicPr>
          <p:cNvPr id="2084" name="Picture 36" descr="d:\Users\user\Desktop\WP_20160412_13_47_47_P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7297" y="1847801"/>
            <a:ext cx="7033940" cy="3962156"/>
          </a:xfrm>
          <a:prstGeom prst="rect">
            <a:avLst/>
          </a:prstGeom>
          <a:noFill/>
        </p:spPr>
      </p:pic>
      <p:pic>
        <p:nvPicPr>
          <p:cNvPr id="2085" name="Picture 37" descr="d:\Users\user\Desktop\WP_20160412_13_47_16_Pr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62097" y="2325883"/>
            <a:ext cx="6609768" cy="3723224"/>
          </a:xfrm>
          <a:prstGeom prst="rect">
            <a:avLst/>
          </a:prstGeom>
          <a:noFill/>
        </p:spPr>
      </p:pic>
      <p:pic>
        <p:nvPicPr>
          <p:cNvPr id="2086" name="Picture 38" descr="d:\Users\user\Desktop\WP_20160412_13_48_42_Pr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0549" y="1411849"/>
            <a:ext cx="7158551" cy="4032348"/>
          </a:xfrm>
          <a:prstGeom prst="rect">
            <a:avLst/>
          </a:prstGeom>
          <a:noFill/>
        </p:spPr>
      </p:pic>
      <p:pic>
        <p:nvPicPr>
          <p:cNvPr id="2087" name="Picture 39" descr="d:\Users\user\Desktop\WP_20160411_13_06_55_Pr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8558" y="1959537"/>
            <a:ext cx="7360034" cy="4145842"/>
          </a:xfrm>
          <a:prstGeom prst="rect">
            <a:avLst/>
          </a:prstGeom>
          <a:noFill/>
        </p:spPr>
      </p:pic>
      <p:pic>
        <p:nvPicPr>
          <p:cNvPr id="2088" name="Picture 40" descr="d:\Users\user\Desktop\12549093_406357022868212_1212290514070996297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13711" y="1224361"/>
            <a:ext cx="7877069" cy="4430851"/>
          </a:xfrm>
          <a:prstGeom prst="rect">
            <a:avLst/>
          </a:prstGeom>
          <a:noFill/>
        </p:spPr>
      </p:pic>
      <p:pic>
        <p:nvPicPr>
          <p:cNvPr id="2089" name="Picture 41" descr="d:\Users\user\Desktop\WP_20160412_13_45_08_Pr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05243" y="1228041"/>
            <a:ext cx="6995258" cy="4521200"/>
          </a:xfrm>
          <a:prstGeom prst="rect">
            <a:avLst/>
          </a:prstGeom>
          <a:noFill/>
        </p:spPr>
      </p:pic>
      <p:pic>
        <p:nvPicPr>
          <p:cNvPr id="2092" name="Picture 44" descr="d:\Users\user\Desktop\WP_20160412_13_49_15_Pr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07122" y="1639208"/>
            <a:ext cx="7671118" cy="4321073"/>
          </a:xfrm>
          <a:prstGeom prst="rect">
            <a:avLst/>
          </a:prstGeom>
          <a:noFill/>
        </p:spPr>
      </p:pic>
      <p:pic>
        <p:nvPicPr>
          <p:cNvPr id="2094" name="Picture 46" descr="d:\Users\user\Desktop\презентація\фото для презентації\IMG_468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05243" y="647115"/>
            <a:ext cx="7638757" cy="5368882"/>
          </a:xfrm>
          <a:prstGeom prst="rect">
            <a:avLst/>
          </a:prstGeom>
          <a:noFill/>
        </p:spPr>
      </p:pic>
      <p:pic>
        <p:nvPicPr>
          <p:cNvPr id="15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42875" y="161925"/>
            <a:ext cx="1447799" cy="1604317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829" y="274638"/>
            <a:ext cx="8345859" cy="530905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atin typeface="Arial Black" pitchFamily="34" charset="0"/>
              </a:rPr>
              <a:t>Географія випускників за 10 років</a:t>
            </a:r>
            <a:endParaRPr lang="uk-UA" sz="3200" b="1" dirty="0"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25415" y="1034143"/>
            <a:ext cx="7793502" cy="5606143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algn="just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93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випускників 11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класу: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89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продовжили навчання;</a:t>
            </a:r>
          </a:p>
          <a:p>
            <a:pPr algn="just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67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– на бюджетній основі; </a:t>
            </a:r>
          </a:p>
          <a:p>
            <a:pPr algn="just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73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вступили до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ВУЗів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України: Харків – 4, Одеса – 5, Чернівці – 4, Тернопіль – 3, Львів – 11, Вінниця – 5, Київ – 17,  Хмельницький – 24; </a:t>
            </a:r>
          </a:p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випускників навчаються за кордоном: Голландія – 2,  Канада – 1, Німеччина – 2, Чехія – 3, Польща – 4,</a:t>
            </a:r>
          </a:p>
          <a:p>
            <a:pPr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 США – 2,   Росія (МДУ) – 1, Угорщина – 1.   </a:t>
            </a:r>
          </a:p>
          <a:p>
            <a:pPr algn="just">
              <a:lnSpc>
                <a:spcPct val="150000"/>
              </a:lnSpc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Юристи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, медики, економісти, філологи, програмісти,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маркетологи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 соціологи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, режисери, дизайнери, іміджмейкери,  педагоги,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ветери-нари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, фінансисти, знавці східних мов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готельного, туристичного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бізнесу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- це неповний перелік професій, які обрали наші випускники.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240" y="5365150"/>
            <a:ext cx="1287036" cy="1426175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945903" cy="6324600"/>
          </a:xfrm>
          <a:gradFill flip="none" rotWithShape="1">
            <a:gsLst>
              <a:gs pos="0">
                <a:srgbClr val="FFC000"/>
              </a:gs>
              <a:gs pos="50000">
                <a:srgbClr val="FFFF00"/>
              </a:gs>
              <a:gs pos="100000">
                <a:srgbClr val="FFCC99"/>
              </a:gs>
            </a:gsLst>
            <a:lin ang="2700000" scaled="1"/>
            <a:tileRect/>
          </a:gradFill>
        </p:spPr>
        <p:txBody>
          <a:bodyPr>
            <a:noAutofit/>
          </a:bodyPr>
          <a:lstStyle/>
          <a:p>
            <a:pPr algn="ctr"/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dirty="0" smtClean="0"/>
              <a:t>У </a:t>
            </a:r>
            <a:r>
              <a:rPr lang="uk-UA" sz="2800" b="1" dirty="0" smtClean="0">
                <a:solidFill>
                  <a:srgbClr val="FF0000"/>
                </a:solidFill>
              </a:rPr>
              <a:t>2015</a:t>
            </a:r>
            <a:r>
              <a:rPr lang="uk-UA" sz="2800" b="1" dirty="0" smtClean="0"/>
              <a:t> році школі виповнилось </a:t>
            </a:r>
            <a:r>
              <a:rPr lang="uk-UA" sz="5400" b="1" dirty="0" smtClean="0">
                <a:solidFill>
                  <a:srgbClr val="FF0000"/>
                </a:solidFill>
                <a:latin typeface="Georgia" pitchFamily="18" charset="0"/>
              </a:rPr>
              <a:t>20</a:t>
            </a:r>
            <a:r>
              <a:rPr lang="uk-UA" sz="3200" b="1" dirty="0" smtClean="0">
                <a:solidFill>
                  <a:srgbClr val="FF0000"/>
                </a:solidFill>
                <a:latin typeface="Georgia" pitchFamily="18" charset="0"/>
              </a:rPr>
              <a:t>!</a:t>
            </a:r>
            <a:r>
              <a:rPr lang="uk-UA" sz="2800" b="1" dirty="0" smtClean="0">
                <a:solidFill>
                  <a:srgbClr val="FF0000"/>
                </a:solidFill>
              </a:rPr>
              <a:t/>
            </a:r>
            <a:br>
              <a:rPr lang="uk-UA" sz="2800" b="1" dirty="0" smtClean="0">
                <a:solidFill>
                  <a:srgbClr val="FF0000"/>
                </a:solidFill>
              </a:rPr>
            </a:br>
            <a:r>
              <a:rPr lang="uk-UA" sz="2800" b="1" dirty="0" smtClean="0">
                <a:solidFill>
                  <a:srgbClr val="FF0000"/>
                </a:solidFill>
              </a:rPr>
              <a:t>Ми сповнені сил та ідей!</a:t>
            </a:r>
            <a:br>
              <a:rPr lang="uk-UA" sz="2800" b="1" dirty="0" smtClean="0">
                <a:solidFill>
                  <a:srgbClr val="FF0000"/>
                </a:solidFill>
              </a:rPr>
            </a:br>
            <a:r>
              <a:rPr lang="uk-UA" sz="2800" b="1" dirty="0" smtClean="0">
                <a:solidFill>
                  <a:srgbClr val="FF0000"/>
                </a:solidFill>
              </a:rPr>
              <a:t/>
            </a:r>
            <a:br>
              <a:rPr lang="uk-UA" sz="2800" b="1" dirty="0" smtClean="0">
                <a:solidFill>
                  <a:srgbClr val="FF0000"/>
                </a:solidFill>
              </a:rPr>
            </a:br>
            <a:r>
              <a:rPr lang="uk-UA" sz="2800" b="1" dirty="0" smtClean="0"/>
              <a:t/>
            </a:r>
            <a:br>
              <a:rPr lang="uk-UA" sz="2800" b="1" dirty="0" smtClean="0"/>
            </a:br>
            <a:endParaRPr lang="uk-UA" sz="2800" b="1" dirty="0">
              <a:solidFill>
                <a:srgbClr val="C00000"/>
              </a:solidFill>
            </a:endParaRPr>
          </a:p>
        </p:txBody>
      </p:sp>
      <p:pic>
        <p:nvPicPr>
          <p:cNvPr id="30721" name="Picture 1" descr="d:\Users\user\Desktop\IMG_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842" y="4033901"/>
            <a:ext cx="3601329" cy="2613084"/>
          </a:xfrm>
          <a:prstGeom prst="rect">
            <a:avLst/>
          </a:prstGeom>
          <a:noFill/>
        </p:spPr>
      </p:pic>
      <p:pic>
        <p:nvPicPr>
          <p:cNvPr id="30722" name="Picture 2" descr="d:\Users\user\Desktop\23.травня. 2005. 10КЛАС (2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9280" y="168812"/>
            <a:ext cx="3277772" cy="2458329"/>
          </a:xfrm>
          <a:prstGeom prst="rect">
            <a:avLst/>
          </a:prstGeom>
          <a:noFill/>
        </p:spPr>
      </p:pic>
      <p:pic>
        <p:nvPicPr>
          <p:cNvPr id="30723" name="Picture 3" descr="d:\Users\user\Desktop\01. сентября. 2005 (19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963" y="182880"/>
            <a:ext cx="3303954" cy="2477966"/>
          </a:xfrm>
          <a:prstGeom prst="rect">
            <a:avLst/>
          </a:prstGeom>
          <a:noFill/>
        </p:spPr>
      </p:pic>
      <p:pic>
        <p:nvPicPr>
          <p:cNvPr id="30724" name="Picture 4" descr="d:\Users\user\Desktop\12662013_413889675448280_1003174305111745539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9752" y="4047075"/>
            <a:ext cx="3699399" cy="2592875"/>
          </a:xfrm>
          <a:prstGeom prst="rect">
            <a:avLst/>
          </a:prstGeom>
          <a:noFill/>
        </p:spPr>
      </p:pic>
      <p:pic>
        <p:nvPicPr>
          <p:cNvPr id="8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46939" y="710770"/>
            <a:ext cx="1696611" cy="1880029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ctrTitle"/>
          </p:nvPr>
        </p:nvSpPr>
        <p:spPr>
          <a:xfrm>
            <a:off x="1083212" y="76199"/>
            <a:ext cx="3432517" cy="5421337"/>
          </a:xfrm>
        </p:spPr>
        <p:txBody>
          <a:bodyPr>
            <a:noAutofit/>
          </a:bodyPr>
          <a:lstStyle/>
          <a:p>
            <a:pPr algn="ctr"/>
            <a:r>
              <a:rPr lang="uk-UA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/>
            </a:r>
            <a:br>
              <a:rPr lang="uk-UA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</a:br>
            <a:r>
              <a:rPr lang="uk-UA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/>
            </a:r>
            <a:br>
              <a:rPr lang="uk-UA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</a:br>
            <a:r>
              <a:rPr lang="uk-UA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/>
            </a:r>
            <a:br>
              <a:rPr lang="uk-UA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</a:br>
            <a: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ДЯКУЮ</a:t>
            </a:r>
            <a:r>
              <a:rPr lang="uk-UA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/>
            </a:r>
            <a:br>
              <a:rPr lang="uk-UA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</a:br>
            <a:r>
              <a:rPr lang="uk-UA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/>
            </a:r>
            <a:br>
              <a:rPr lang="uk-UA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</a:br>
            <a:r>
              <a:rPr lang="uk-UA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ЗА </a:t>
            </a:r>
            <a:br>
              <a:rPr lang="uk-UA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</a:br>
            <a:r>
              <a:rPr lang="uk-UA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/>
            </a:r>
            <a:br>
              <a:rPr lang="uk-UA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</a:br>
            <a:r>
              <a:rPr lang="uk-UA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 УВАГУ</a:t>
            </a:r>
            <a:endParaRPr lang="ru-RU" sz="4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82946" name="Picture 2" descr="d:\Users\user\Desktop\презентація\фото для презентації\фасад школ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4203" y="312688"/>
            <a:ext cx="4176908" cy="61551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7672" y="177422"/>
            <a:ext cx="5595582" cy="78052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Створення необхідних умов для навчально-виховного процесу</a:t>
            </a:r>
            <a:endParaRPr lang="ru-RU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00443" y="925655"/>
            <a:ext cx="408432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200" b="1" dirty="0" smtClean="0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Для забезпечення навчальної діяльності в школі обладнано:</a:t>
            </a:r>
            <a:endParaRPr lang="ru-RU" sz="2200" dirty="0" smtClean="0">
              <a:solidFill>
                <a:srgbClr val="FF5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uk-UA" sz="2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зали для відпочинку </a:t>
            </a:r>
          </a:p>
          <a:p>
            <a:pPr algn="r"/>
            <a:r>
              <a:rPr lang="uk-UA" sz="2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занять спортом,</a:t>
            </a:r>
            <a:endParaRPr lang="ru-RU" sz="22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uk-UA" sz="2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їдальню, бібліотеку,</a:t>
            </a:r>
            <a:endParaRPr lang="ru-RU" sz="22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uk-UA" sz="2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комп’ютерний клас,</a:t>
            </a:r>
            <a:endParaRPr lang="ru-RU" sz="22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uk-UA" sz="2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 навчальних кімнат і кабінети психолога, логопеда та інші.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3" name="Picture 7" descr="d:\Users\user\Desktop\DSCN12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59185">
            <a:off x="5744538" y="226717"/>
            <a:ext cx="3047395" cy="2178735"/>
          </a:xfrm>
          <a:prstGeom prst="rect">
            <a:avLst/>
          </a:prstGeom>
          <a:noFill/>
        </p:spPr>
      </p:pic>
      <p:pic>
        <p:nvPicPr>
          <p:cNvPr id="24584" name="Picture 8" descr="d:\Users\user\Desktop\DSCN12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71626">
            <a:off x="371168" y="4046264"/>
            <a:ext cx="3120098" cy="2341013"/>
          </a:xfrm>
          <a:prstGeom prst="rect">
            <a:avLst/>
          </a:prstGeom>
          <a:noFill/>
        </p:spPr>
      </p:pic>
      <p:pic>
        <p:nvPicPr>
          <p:cNvPr id="24586" name="Picture 10" descr="d:\Users\user\Desktop\DSCN12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44136">
            <a:off x="5628286" y="2945707"/>
            <a:ext cx="3188608" cy="2390975"/>
          </a:xfrm>
          <a:prstGeom prst="rect">
            <a:avLst/>
          </a:prstGeom>
          <a:noFill/>
        </p:spPr>
      </p:pic>
      <p:pic>
        <p:nvPicPr>
          <p:cNvPr id="10" name="Picture 5" descr="D:\Users\админ\Desktop\семінар\1  будівля\IMG_13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02799">
            <a:off x="3690584" y="4613958"/>
            <a:ext cx="2829681" cy="212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 rot="21175854">
            <a:off x="274231" y="6321832"/>
            <a:ext cx="339965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uk-UA" b="1" dirty="0" smtClean="0"/>
              <a:t>Кабінет мови та літератури</a:t>
            </a:r>
            <a:endParaRPr lang="uk-UA" b="1" dirty="0"/>
          </a:p>
        </p:txBody>
      </p:sp>
      <p:sp>
        <p:nvSpPr>
          <p:cNvPr id="12" name="TextBox 11"/>
          <p:cNvSpPr txBox="1"/>
          <p:nvPr/>
        </p:nvSpPr>
        <p:spPr>
          <a:xfrm rot="307011">
            <a:off x="3780010" y="6400373"/>
            <a:ext cx="259086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uk-UA" b="1" dirty="0" smtClean="0"/>
              <a:t>Спортивна кімната</a:t>
            </a:r>
            <a:endParaRPr lang="uk-UA" b="1" dirty="0"/>
          </a:p>
        </p:txBody>
      </p:sp>
      <p:sp>
        <p:nvSpPr>
          <p:cNvPr id="13" name="TextBox 12"/>
          <p:cNvSpPr txBox="1"/>
          <p:nvPr/>
        </p:nvSpPr>
        <p:spPr>
          <a:xfrm rot="21066368">
            <a:off x="6587656" y="2237672"/>
            <a:ext cx="220619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uk-UA" b="1" dirty="0" smtClean="0"/>
              <a:t>Кабінет</a:t>
            </a:r>
            <a:r>
              <a:rPr lang="uk-UA" dirty="0" smtClean="0"/>
              <a:t> </a:t>
            </a:r>
            <a:r>
              <a:rPr lang="uk-UA" b="1" dirty="0" smtClean="0"/>
              <a:t> біології</a:t>
            </a:r>
            <a:endParaRPr lang="uk-UA" b="1" dirty="0"/>
          </a:p>
        </p:txBody>
      </p:sp>
      <p:sp>
        <p:nvSpPr>
          <p:cNvPr id="14" name="TextBox 13"/>
          <p:cNvSpPr txBox="1"/>
          <p:nvPr/>
        </p:nvSpPr>
        <p:spPr>
          <a:xfrm rot="887961">
            <a:off x="6732336" y="5301977"/>
            <a:ext cx="162676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uk-UA" b="1" dirty="0" smtClean="0"/>
              <a:t>1-й клас</a:t>
            </a:r>
            <a:endParaRPr lang="uk-UA" b="1" dirty="0"/>
          </a:p>
        </p:txBody>
      </p:sp>
      <p:pic>
        <p:nvPicPr>
          <p:cNvPr id="15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1951" y="1838325"/>
            <a:ext cx="1615998" cy="17907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Users\user\Desktop\фото для презентації\DSC_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907" y="321681"/>
            <a:ext cx="4078872" cy="27446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.</a:t>
            </a:r>
            <a:endParaRPr lang="uk-UA" dirty="0"/>
          </a:p>
        </p:txBody>
      </p:sp>
      <p:pic>
        <p:nvPicPr>
          <p:cNvPr id="26627" name="Picture 3" descr="d:\Users\user\Desktop\презентація\фото для презентації\Новая папка\DSCN12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23019">
            <a:off x="5514536" y="3156530"/>
            <a:ext cx="2588454" cy="34512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6628" name="Picture 4" descr="d:\Users\user\Desktop\презентація\фото для презентації\Новая папка\DSCN1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7478" y="225084"/>
            <a:ext cx="3676356" cy="27572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29" name="Picture 5" descr="d:\Users\user\Desktop\презентація\фото для презентації\Новая папка\DSCN11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8130" y="3587262"/>
            <a:ext cx="3861386" cy="28960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 rot="21197472">
            <a:off x="1459624" y="2912378"/>
            <a:ext cx="2931955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Їдальня</a:t>
            </a:r>
            <a:endParaRPr lang="uk-UA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863771" y="2743200"/>
            <a:ext cx="2783711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b="1" dirty="0" smtClean="0"/>
              <a:t>Кабінет іноземних мов</a:t>
            </a:r>
            <a:endParaRPr lang="uk-UA" b="1" dirty="0"/>
          </a:p>
        </p:txBody>
      </p:sp>
      <p:sp>
        <p:nvSpPr>
          <p:cNvPr id="11" name="TextBox 10"/>
          <p:cNvSpPr txBox="1"/>
          <p:nvPr/>
        </p:nvSpPr>
        <p:spPr>
          <a:xfrm rot="154655">
            <a:off x="5529943" y="6371771"/>
            <a:ext cx="2433795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b="1" dirty="0" smtClean="0"/>
              <a:t>Кабінет психологів</a:t>
            </a:r>
            <a:endParaRPr lang="uk-UA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291771" y="6371771"/>
            <a:ext cx="2917372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4-й клас</a:t>
            </a:r>
            <a:endParaRPr lang="uk-UA" b="1" dirty="0"/>
          </a:p>
        </p:txBody>
      </p:sp>
      <p:pic>
        <p:nvPicPr>
          <p:cNvPr id="14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57676" y="2743200"/>
            <a:ext cx="1454304" cy="1611525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95942" y="1549233"/>
          <a:ext cx="4321629" cy="4170618"/>
        </p:xfrm>
        <a:graphic>
          <a:graphicData uri="http://schemas.openxmlformats.org/drawingml/2006/table">
            <a:tbl>
              <a:tblPr bandRow="1">
                <a:tableStyleId>{8799B23B-EC83-4686-B30A-512413B5E67A}</a:tableStyleId>
              </a:tblPr>
              <a:tblGrid>
                <a:gridCol w="16219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2528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5997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522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/>
                        <a:t>Календарний рік</a:t>
                      </a:r>
                      <a:endParaRPr lang="uk-UA" sz="16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/>
                        <a:t>2013</a:t>
                      </a:r>
                      <a:endParaRPr lang="uk-UA" sz="16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/>
                        <a:t>2014</a:t>
                      </a:r>
                      <a:endParaRPr lang="uk-UA" sz="16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/>
                        <a:t>2015</a:t>
                      </a:r>
                      <a:endParaRPr lang="uk-UA" sz="16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22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b="1" dirty="0"/>
                        <a:t>Всього книг</a:t>
                      </a:r>
                      <a:endParaRPr lang="uk-UA" sz="16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 smtClean="0"/>
                        <a:t>3894 </a:t>
                      </a:r>
                      <a:endParaRPr lang="uk-UA" sz="16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 smtClean="0"/>
                        <a:t>4217 </a:t>
                      </a:r>
                      <a:endParaRPr lang="uk-UA" sz="16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 smtClean="0"/>
                        <a:t>4768 </a:t>
                      </a:r>
                      <a:endParaRPr lang="uk-UA" sz="16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45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b="1" dirty="0"/>
                        <a:t> З них: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97840" algn="l"/>
                        </a:tabLst>
                      </a:pPr>
                      <a:r>
                        <a:rPr lang="uk-UA" sz="1600" b="1" dirty="0"/>
                        <a:t>художня література </a:t>
                      </a:r>
                      <a:endParaRPr lang="uk-UA" sz="16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600" b="1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 smtClean="0"/>
                        <a:t> 1757</a:t>
                      </a:r>
                      <a:endParaRPr lang="uk-UA" sz="16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600" b="1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 smtClean="0"/>
                        <a:t>1836 </a:t>
                      </a:r>
                      <a:endParaRPr lang="uk-UA" sz="16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600" b="1" dirty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 smtClean="0"/>
                        <a:t>1920 </a:t>
                      </a:r>
                      <a:endParaRPr lang="uk-UA" sz="16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6030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97840" algn="l"/>
                        </a:tabLst>
                      </a:pPr>
                      <a:r>
                        <a:rPr lang="uk-UA" sz="1600" b="1" dirty="0"/>
                        <a:t>психолого-педагогічні видання </a:t>
                      </a:r>
                      <a:endParaRPr lang="uk-UA" sz="16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 smtClean="0"/>
                        <a:t>259 </a:t>
                      </a:r>
                      <a:endParaRPr lang="uk-UA" sz="16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 smtClean="0"/>
                        <a:t> 278</a:t>
                      </a:r>
                      <a:endParaRPr lang="uk-UA" sz="16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 smtClean="0"/>
                        <a:t> 324</a:t>
                      </a:r>
                      <a:endParaRPr lang="uk-UA" sz="16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2286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97840" algn="l"/>
                        </a:tabLst>
                      </a:pPr>
                      <a:r>
                        <a:rPr lang="uk-UA" sz="1600" b="1"/>
                        <a:t>брошури </a:t>
                      </a:r>
                      <a:endParaRPr lang="uk-UA" sz="1600" b="1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 smtClean="0"/>
                        <a:t> 109</a:t>
                      </a:r>
                      <a:endParaRPr lang="uk-UA" sz="16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 smtClean="0"/>
                        <a:t>113 </a:t>
                      </a:r>
                      <a:endParaRPr lang="uk-UA" sz="16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 smtClean="0"/>
                        <a:t> 176</a:t>
                      </a:r>
                      <a:endParaRPr lang="uk-UA" sz="16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2286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97840" algn="l"/>
                        </a:tabLst>
                      </a:pPr>
                      <a:r>
                        <a:rPr lang="uk-UA" sz="1600" b="1"/>
                        <a:t>підручники</a:t>
                      </a:r>
                      <a:endParaRPr lang="uk-UA" sz="1600" b="1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 smtClean="0"/>
                        <a:t>1878 </a:t>
                      </a:r>
                      <a:endParaRPr lang="uk-UA" sz="16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 smtClean="0"/>
                        <a:t> 1990</a:t>
                      </a:r>
                      <a:endParaRPr lang="uk-UA" sz="16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 smtClean="0"/>
                        <a:t>2348 </a:t>
                      </a:r>
                      <a:endParaRPr lang="uk-UA" sz="16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607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b="1" dirty="0"/>
                        <a:t>Поповнення бібліотечного фонду</a:t>
                      </a:r>
                      <a:endParaRPr lang="uk-UA" sz="16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 smtClean="0"/>
                        <a:t>343 </a:t>
                      </a:r>
                      <a:endParaRPr lang="uk-UA" sz="16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 smtClean="0"/>
                        <a:t> 310</a:t>
                      </a:r>
                      <a:endParaRPr lang="uk-UA" sz="16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 smtClean="0"/>
                        <a:t>394 </a:t>
                      </a:r>
                      <a:endParaRPr lang="uk-UA" sz="16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22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b="1" dirty="0"/>
                        <a:t>           з них: художня література</a:t>
                      </a:r>
                      <a:endParaRPr lang="uk-UA" sz="16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 smtClean="0"/>
                        <a:t>106 </a:t>
                      </a:r>
                      <a:endParaRPr lang="uk-UA" sz="16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 smtClean="0"/>
                        <a:t> 67</a:t>
                      </a:r>
                      <a:endParaRPr lang="uk-UA" sz="16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 smtClean="0"/>
                        <a:t>78 </a:t>
                      </a:r>
                      <a:endParaRPr lang="uk-UA" sz="16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97281" y="1"/>
            <a:ext cx="76387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Arial Black" pitchFamily="34" charset="0"/>
              </a:rPr>
              <a:t>Забезпечення учнів</a:t>
            </a:r>
          </a:p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Arial Black" pitchFamily="34" charset="0"/>
              </a:rPr>
              <a:t> та педагогічних працівників навчальною літературою</a:t>
            </a:r>
            <a:endParaRPr lang="uk-UA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7170" name="Picture 2" descr="d:\Users\user\Desktop\WP_20160413_07_56_20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8587" y="1437595"/>
            <a:ext cx="3534798" cy="2285319"/>
          </a:xfrm>
          <a:prstGeom prst="rect">
            <a:avLst/>
          </a:prstGeom>
          <a:noFill/>
        </p:spPr>
      </p:pic>
      <p:pic>
        <p:nvPicPr>
          <p:cNvPr id="7171" name="Picture 3" descr="d:\Users\user\Desktop\WP_20160413_07_57_14_P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3885" y="4297567"/>
            <a:ext cx="3803881" cy="2142693"/>
          </a:xfrm>
          <a:prstGeom prst="rect">
            <a:avLst/>
          </a:prstGeom>
          <a:noFill/>
        </p:spPr>
      </p:pic>
      <p:pic>
        <p:nvPicPr>
          <p:cNvPr id="8" name="Picture 3" descr="D:\Work\ Проекты\ uaBiznes\ редко используемые\Гармония\логотип\new logo - smal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" y="38100"/>
            <a:ext cx="1359751" cy="150675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11317</TotalTime>
  <Words>2751</Words>
  <Application>Microsoft Office PowerPoint</Application>
  <PresentationFormat>Экран (4:3)</PresentationFormat>
  <Paragraphs>976</Paragraphs>
  <Slides>62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Солнцестояние</vt:lpstr>
      <vt:lpstr>                                                                                                                                                                                                                 </vt:lpstr>
      <vt:lpstr>                                                                                                                                                                                                                 </vt:lpstr>
      <vt:lpstr>    </vt:lpstr>
      <vt:lpstr>Слайд 4</vt:lpstr>
      <vt:lpstr> Історична довідка:  - у 1994 році  група  батьків та ініціативних талановитих психологів  організували курси підготовки дітей до початкової школи;   - у 1995 році з’явився перший клас приватної загальноосвітньої школи «Гармонія». Засновником школи став кандидат фізико-математичних наук Шелепало Олег Олександрович.    </vt:lpstr>
      <vt:lpstr>Територія  та  приміщення  школи</vt:lpstr>
      <vt:lpstr>Створення необхідних умов для навчально-виховного процесу</vt:lpstr>
      <vt:lpstr>.</vt:lpstr>
      <vt:lpstr>Слайд 9</vt:lpstr>
      <vt:lpstr>Слайд 10</vt:lpstr>
      <vt:lpstr>Доступ до мережі ІНТЕРНЕТ</vt:lpstr>
      <vt:lpstr>Функціонує  шкільний сайт та сторінки в соцмережах. Працює електронний щоденик.</vt:lpstr>
      <vt:lpstr>Організація харчування дітей</vt:lpstr>
      <vt:lpstr>Життєве кредо  школи “Гармонія”</vt:lpstr>
      <vt:lpstr>                 </vt:lpstr>
      <vt:lpstr>Середній бал по школі в 2014-2015 н.р. з предметів інваріантної частини</vt:lpstr>
      <vt:lpstr> </vt:lpstr>
      <vt:lpstr>Моніторинг навчальних досягнень учнів  4-х класу з української мови</vt:lpstr>
      <vt:lpstr>Моніторинг успішності  учнів 11 класу з української мови</vt:lpstr>
      <vt:lpstr>Моніторинг успішності  учнів  11 класу з  історії України</vt:lpstr>
      <vt:lpstr>Результати зовнішнього  моніторингу з німецької  мови,   9 клас,  2014-2015 н.р.</vt:lpstr>
      <vt:lpstr>Результати зовнішнього моніторингу. Математика, 5 клас, грудень 2015 року</vt:lpstr>
      <vt:lpstr>Кадрове забезпечення навчального закладу</vt:lpstr>
      <vt:lpstr>Освітньо-кваліфікаційний рівень  педагогічних працівників</vt:lpstr>
      <vt:lpstr>Атестація педагогічних працівників</vt:lpstr>
      <vt:lpstr>Використання інновацій</vt:lpstr>
      <vt:lpstr>Методична робота</vt:lpstr>
      <vt:lpstr>Слайд 28</vt:lpstr>
      <vt:lpstr>  Результативність методичної роботи</vt:lpstr>
      <vt:lpstr>Структура внутрішкільного контролю</vt:lpstr>
      <vt:lpstr>Слайд 31</vt:lpstr>
      <vt:lpstr>Слайд 32</vt:lpstr>
      <vt:lpstr>Навчально-виховна робота</vt:lpstr>
      <vt:lpstr>Слайд 34</vt:lpstr>
      <vt:lpstr>Соціально-психологічний  супровід</vt:lpstr>
      <vt:lpstr>                                               </vt:lpstr>
      <vt:lpstr>Структура учнівського самоврядування “Шкільна держава”</vt:lpstr>
      <vt:lpstr>Співпраця  з громадськими організаціями</vt:lpstr>
      <vt:lpstr>Зайнятість учнів у гуртках  та шкільних об ̓єднаннях за інтересами</vt:lpstr>
      <vt:lpstr>Слайд 40</vt:lpstr>
      <vt:lpstr>Наші соціальні проекти</vt:lpstr>
      <vt:lpstr>Слайд 42</vt:lpstr>
      <vt:lpstr>Наші традиції</vt:lpstr>
      <vt:lpstr>Благодійні  ярмарки  - це школа бізнесу та екзамен на людяність.</vt:lpstr>
      <vt:lpstr>Слайд 45</vt:lpstr>
      <vt:lpstr>Слайд 46</vt:lpstr>
      <vt:lpstr>Ми подорожуємо!</vt:lpstr>
      <vt:lpstr>Слайд 48</vt:lpstr>
      <vt:lpstr>Результати участі у ІІ етапі предметних олімпіад (кількість призових місць)</vt:lpstr>
      <vt:lpstr>Підготовка та захист робіт МАН</vt:lpstr>
      <vt:lpstr>Результати участі  у Всеукраїнських  предметних олімпіадах для приватних шкіл (кількість призових місць)</vt:lpstr>
      <vt:lpstr>Участь учнів школи у конкурсах  (278 призових)</vt:lpstr>
      <vt:lpstr>Показник нагородження Похвальними листами</vt:lpstr>
      <vt:lpstr>Моніторинг успішності  випускників   9  класів </vt:lpstr>
      <vt:lpstr>Моніторинг успішності випускників  11 класів</vt:lpstr>
      <vt:lpstr>Слайд 56</vt:lpstr>
      <vt:lpstr>Порівняння річної оцінки  та ДПА/ЗНО.   Випуск 2015 року </vt:lpstr>
      <vt:lpstr>Рейтинг результатів ЗНО</vt:lpstr>
      <vt:lpstr>ЗНО - 2015 р.</vt:lpstr>
      <vt:lpstr>Географія випускників за 10 років</vt:lpstr>
      <vt:lpstr>  У 2015 році школі виповнилось 20! Ми сповнені сил та ідей!   </vt:lpstr>
      <vt:lpstr>   ДЯКУЮ  ЗА    УВАГУ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УКРАЇНСЬКА МОВА 5, 6, 7, 8, 9 класи (Заболотний О.В., Заболотний В.В.)                                           Українська мова                                                                                                                                                                          7</dc:title>
  <dc:creator>User</dc:creator>
  <cp:lastModifiedBy>Оля</cp:lastModifiedBy>
  <cp:revision>1038</cp:revision>
  <dcterms:created xsi:type="dcterms:W3CDTF">2005-01-07T08:55:17Z</dcterms:created>
  <dcterms:modified xsi:type="dcterms:W3CDTF">2016-04-19T10:55:53Z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TC062561681049</vt:lpwstr>
  </property>
</Properties>
</file>